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6"/>
  </p:notesMasterIdLst>
  <p:handoutMasterIdLst>
    <p:handoutMasterId r:id="rId17"/>
  </p:handoutMasterIdLst>
  <p:sldIdLst>
    <p:sldId id="325" r:id="rId6"/>
    <p:sldId id="356" r:id="rId7"/>
    <p:sldId id="361" r:id="rId8"/>
    <p:sldId id="362" r:id="rId9"/>
    <p:sldId id="364" r:id="rId10"/>
    <p:sldId id="367" r:id="rId11"/>
    <p:sldId id="365" r:id="rId12"/>
    <p:sldId id="368" r:id="rId13"/>
    <p:sldId id="369" r:id="rId14"/>
    <p:sldId id="370" r:id="rId15"/>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68" autoAdjust="0"/>
    <p:restoredTop sz="94280" autoAdjust="0"/>
  </p:normalViewPr>
  <p:slideViewPr>
    <p:cSldViewPr>
      <p:cViewPr varScale="1">
        <p:scale>
          <a:sx n="115" d="100"/>
          <a:sy n="115" d="100"/>
        </p:scale>
        <p:origin x="468" y="10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6/24/2023</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6/24/2023</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6/24/2023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6/24/2023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3321286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6/24/2023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126073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6/24/2023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89092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6/24/2023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072688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6/24/2023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596133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6/24/2023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986893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3601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6/24/2023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1201895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1017226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1133217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6/24/2023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246859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6/24/2023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60105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6/24/2023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6/24/2023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6/24/2023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6/24/2023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6/24/2023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6/24/2023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1424474539"/>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bg2">
                <a:tint val="100000"/>
                <a:shade val="80000"/>
                <a:satMod val="100000"/>
                <a:lumMod val="80000"/>
              </a:schemeClr>
            </a:gs>
            <a:gs pos="44000">
              <a:schemeClr val="bg2">
                <a:tint val="100000"/>
                <a:shade val="40000"/>
                <a:satMod val="100000"/>
                <a:lumMod val="96000"/>
              </a:schemeClr>
            </a:gs>
            <a:gs pos="100000">
              <a:schemeClr val="bg2">
                <a:shade val="5000"/>
                <a:satMod val="100000"/>
                <a:lumMod val="85000"/>
                <a:lumOff val="15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fontScale="77500" lnSpcReduction="20000"/>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algn="ctr">
              <a:lnSpc>
                <a:spcPct val="150000"/>
              </a:lnSpc>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lang="en-US" sz="3400" b="1" dirty="0">
                <a:latin typeface="Maiandra GD" panose="020E0502030308020204" pitchFamily="34" charset="0"/>
              </a:rPr>
              <a:t>Exodus 3:13-14;  John 6:32-36; John 8:12; John 10:7-10, 11-13; John 11:25-26; | </a:t>
            </a:r>
          </a:p>
          <a:p>
            <a:pPr algn="ctr">
              <a:lnSpc>
                <a:spcPct val="150000"/>
              </a:lnSpc>
              <a:defRPr/>
            </a:pPr>
            <a:r>
              <a:rPr lang="en-US" sz="3400" b="1" dirty="0">
                <a:latin typeface="Maiandra GD" panose="020E0502030308020204" pitchFamily="34" charset="0"/>
              </a:rPr>
              <a:t>| John 14:6; John 15:5-8; 8:58 </a:t>
            </a: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36521" y="2133600"/>
            <a:ext cx="12115782" cy="1671227"/>
            <a:chOff x="950911" y="1752600"/>
            <a:chExt cx="10287000" cy="1671227"/>
          </a:xfrm>
        </p:grpSpPr>
        <p:sp>
          <p:nvSpPr>
            <p:cNvPr id="2" name="TextBox 1">
              <a:extLst>
                <a:ext uri="{FF2B5EF4-FFF2-40B4-BE49-F238E27FC236}">
                  <a16:creationId xmlns:a16="http://schemas.microsoft.com/office/drawing/2014/main" id="{F4315238-42E0-4969-3603-06C0BC29D84A}"/>
                </a:ext>
              </a:extLst>
            </p:cNvPr>
            <p:cNvSpPr txBox="1"/>
            <p:nvPr/>
          </p:nvSpPr>
          <p:spPr>
            <a:xfrm>
              <a:off x="950911" y="1752600"/>
              <a:ext cx="10287000" cy="1671227"/>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The Great I AM</a:t>
              </a:r>
              <a:endParaRPr kumimoji="0" lang="en-US" sz="5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2023: A Year of Service – Be A Disciple</a:t>
              </a:r>
              <a:endParaRPr kumimoji="0" lang="en-US" sz="36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667000"/>
              <a:ext cx="9575335" cy="0"/>
            </a:xfrm>
            <a:prstGeom prst="line">
              <a:avLst/>
            </a:prstGeom>
            <a:ln w="28575">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EBBCB8C-CB9A-4757-9F7A-954EBCEAB289}"/>
              </a:ext>
            </a:extLst>
          </p:cNvPr>
          <p:cNvSpPr txBox="1"/>
          <p:nvPr/>
        </p:nvSpPr>
        <p:spPr>
          <a:xfrm>
            <a:off x="0" y="2274838"/>
            <a:ext cx="12188825" cy="2308324"/>
          </a:xfrm>
          <a:prstGeom prst="rect">
            <a:avLst/>
          </a:prstGeom>
          <a:noFill/>
        </p:spPr>
        <p:txBody>
          <a:bodyPr wrap="square">
            <a:spAutoFit/>
          </a:bodyPr>
          <a:lstStyle/>
          <a:p>
            <a:pPr algn="l"/>
            <a:r>
              <a:rPr lang="en-US" sz="3600" b="1" baseline="30000" dirty="0">
                <a:effectLst/>
                <a:latin typeface="Maiandra GD" panose="020E0502030308020204" pitchFamily="34" charset="0"/>
              </a:rPr>
              <a:t>58 </a:t>
            </a:r>
            <a:r>
              <a:rPr lang="en-US" sz="3600" b="1" dirty="0">
                <a:effectLst/>
                <a:latin typeface="Maiandra GD" panose="020E0502030308020204" pitchFamily="34" charset="0"/>
              </a:rPr>
              <a:t>“Very truly I tell you,” Jesus answered, “before Abraham was born, I am!” </a:t>
            </a:r>
            <a:r>
              <a:rPr lang="en-US" sz="3600" b="1" baseline="30000" dirty="0">
                <a:effectLst/>
                <a:latin typeface="Maiandra GD" panose="020E0502030308020204" pitchFamily="34" charset="0"/>
              </a:rPr>
              <a:t>59 </a:t>
            </a:r>
            <a:r>
              <a:rPr lang="en-US" sz="3600" b="1" dirty="0">
                <a:effectLst/>
                <a:latin typeface="Maiandra GD" panose="020E0502030308020204" pitchFamily="34" charset="0"/>
              </a:rPr>
              <a:t>At this, they picked up stones to stone him, but Jesus hid himself, slipping away from the temple grounds. (John 8)</a:t>
            </a:r>
            <a:endParaRPr lang="en-US" sz="2000" b="1" dirty="0">
              <a:solidFill>
                <a:srgbClr val="000000"/>
              </a:solidFill>
              <a:effectLst/>
              <a:latin typeface="Maiandra GD" panose="020E0502030308020204" pitchFamily="34" charset="0"/>
            </a:endParaRPr>
          </a:p>
        </p:txBody>
      </p:sp>
    </p:spTree>
    <p:extLst>
      <p:ext uri="{BB962C8B-B14F-4D97-AF65-F5344CB8AC3E}">
        <p14:creationId xmlns:p14="http://schemas.microsoft.com/office/powerpoint/2010/main" val="199760247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DAB44D-1FD0-40B1-AD19-699976653BA1}"/>
              </a:ext>
            </a:extLst>
          </p:cNvPr>
          <p:cNvSpPr txBox="1"/>
          <p:nvPr/>
        </p:nvSpPr>
        <p:spPr>
          <a:xfrm>
            <a:off x="0" y="1997839"/>
            <a:ext cx="12188825" cy="2862322"/>
          </a:xfrm>
          <a:prstGeom prst="rect">
            <a:avLst/>
          </a:prstGeom>
          <a:noFill/>
        </p:spPr>
        <p:txBody>
          <a:bodyPr wrap="square">
            <a:spAutoFit/>
          </a:bodyPr>
          <a:lstStyle/>
          <a:p>
            <a:pPr algn="l"/>
            <a:r>
              <a:rPr lang="en-US" sz="3600" b="1" baseline="30000" dirty="0">
                <a:effectLst/>
                <a:latin typeface="Maiandra GD" panose="020E0502030308020204" pitchFamily="34" charset="0"/>
              </a:rPr>
              <a:t>13 </a:t>
            </a:r>
            <a:r>
              <a:rPr lang="en-US" sz="3600" b="1" dirty="0">
                <a:effectLst/>
                <a:latin typeface="Maiandra GD" panose="020E0502030308020204" pitchFamily="34" charset="0"/>
              </a:rPr>
              <a:t>Moses said to God, “Suppose I go to the Israelites and say to them, ‘The God of your fathers has sent me to you,’ and they ask me, ‘What is his name?’ Then what shall I tell them?” </a:t>
            </a:r>
            <a:r>
              <a:rPr lang="en-US" sz="3600" b="1" baseline="30000" dirty="0">
                <a:effectLst/>
                <a:latin typeface="Maiandra GD" panose="020E0502030308020204" pitchFamily="34" charset="0"/>
              </a:rPr>
              <a:t>14 </a:t>
            </a:r>
            <a:r>
              <a:rPr lang="en-US" sz="3600" b="1" dirty="0">
                <a:effectLst/>
                <a:latin typeface="Maiandra GD" panose="020E0502030308020204" pitchFamily="34" charset="0"/>
              </a:rPr>
              <a:t>God said to Moses, “</a:t>
            </a:r>
            <a:r>
              <a:rPr lang="en-US" sz="3600" b="1" cap="small" dirty="0">
                <a:effectLst/>
                <a:latin typeface="Maiandra GD" panose="020E0502030308020204" pitchFamily="34" charset="0"/>
              </a:rPr>
              <a:t>I am who I am</a:t>
            </a:r>
            <a:r>
              <a:rPr lang="en-US" sz="3600" b="1" dirty="0">
                <a:effectLst/>
                <a:latin typeface="Maiandra GD" panose="020E0502030308020204" pitchFamily="34" charset="0"/>
              </a:rPr>
              <a:t>. This is what you are to say to the Israelites: ‘</a:t>
            </a:r>
            <a:r>
              <a:rPr lang="en-US" sz="3600" b="1" cap="small" dirty="0">
                <a:effectLst/>
                <a:latin typeface="Maiandra GD" panose="020E0502030308020204" pitchFamily="34" charset="0"/>
              </a:rPr>
              <a:t>I am</a:t>
            </a:r>
            <a:r>
              <a:rPr lang="en-US" sz="3600" b="1" dirty="0">
                <a:effectLst/>
                <a:latin typeface="Maiandra GD" panose="020E0502030308020204" pitchFamily="34" charset="0"/>
              </a:rPr>
              <a:t> has sent me to you.’”</a:t>
            </a:r>
          </a:p>
        </p:txBody>
      </p:sp>
    </p:spTree>
    <p:extLst>
      <p:ext uri="{BB962C8B-B14F-4D97-AF65-F5344CB8AC3E}">
        <p14:creationId xmlns:p14="http://schemas.microsoft.com/office/powerpoint/2010/main" val="189576102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320E97-A2DA-4301-BCE7-A02F8292EB53}"/>
              </a:ext>
            </a:extLst>
          </p:cNvPr>
          <p:cNvSpPr txBox="1"/>
          <p:nvPr/>
        </p:nvSpPr>
        <p:spPr>
          <a:xfrm>
            <a:off x="0" y="612844"/>
            <a:ext cx="12188825" cy="5632311"/>
          </a:xfrm>
          <a:prstGeom prst="rect">
            <a:avLst/>
          </a:prstGeom>
          <a:noFill/>
        </p:spPr>
        <p:txBody>
          <a:bodyPr wrap="square">
            <a:spAutoFit/>
          </a:bodyPr>
          <a:lstStyle/>
          <a:p>
            <a:pPr algn="l"/>
            <a:r>
              <a:rPr lang="en-US" sz="3600" b="1" baseline="30000" dirty="0">
                <a:effectLst/>
                <a:latin typeface="Maiandra GD" panose="020E0502030308020204" pitchFamily="34" charset="0"/>
              </a:rPr>
              <a:t>32 </a:t>
            </a:r>
            <a:r>
              <a:rPr lang="en-US" sz="3600" b="1" dirty="0">
                <a:effectLst/>
                <a:latin typeface="Maiandra GD" panose="020E0502030308020204" pitchFamily="34" charset="0"/>
              </a:rPr>
              <a:t>Jesus said to them, “Very truly I tell you, it is not Moses who has given you the bread from heaven, but it is my Father who gives you the true bread from heaven. </a:t>
            </a:r>
            <a:r>
              <a:rPr lang="en-US" sz="3600" b="1" baseline="30000" dirty="0">
                <a:effectLst/>
                <a:latin typeface="Maiandra GD" panose="020E0502030308020204" pitchFamily="34" charset="0"/>
              </a:rPr>
              <a:t>33 </a:t>
            </a:r>
            <a:r>
              <a:rPr lang="en-US" sz="3600" b="1" dirty="0">
                <a:effectLst/>
                <a:latin typeface="Maiandra GD" panose="020E0502030308020204" pitchFamily="34" charset="0"/>
              </a:rPr>
              <a:t>For the bread of God is the bread that comes down from heaven and gives life to the world.” </a:t>
            </a:r>
            <a:r>
              <a:rPr lang="en-US" sz="3600" b="1" baseline="30000" dirty="0">
                <a:effectLst/>
                <a:latin typeface="Maiandra GD" panose="020E0502030308020204" pitchFamily="34" charset="0"/>
              </a:rPr>
              <a:t>34 </a:t>
            </a:r>
            <a:r>
              <a:rPr lang="en-US" sz="3600" b="1" dirty="0">
                <a:effectLst/>
                <a:latin typeface="Maiandra GD" panose="020E0502030308020204" pitchFamily="34" charset="0"/>
              </a:rPr>
              <a:t>“Sir,” they said, “always give us this bread.” </a:t>
            </a:r>
            <a:r>
              <a:rPr lang="en-US" sz="3600" b="1" baseline="30000" dirty="0">
                <a:effectLst/>
                <a:latin typeface="Maiandra GD" panose="020E0502030308020204" pitchFamily="34" charset="0"/>
              </a:rPr>
              <a:t>35 </a:t>
            </a:r>
            <a:r>
              <a:rPr lang="en-US" sz="3600" b="1" dirty="0">
                <a:effectLst/>
                <a:latin typeface="Maiandra GD" panose="020E0502030308020204" pitchFamily="34" charset="0"/>
              </a:rPr>
              <a:t>Then Jesus declared, “I am the bread of life. Whoever comes to me will never go hungry, and whoever believes in me will never be thirsty. </a:t>
            </a:r>
            <a:r>
              <a:rPr lang="en-US" sz="3600" b="1" baseline="30000" dirty="0">
                <a:effectLst/>
                <a:latin typeface="Maiandra GD" panose="020E0502030308020204" pitchFamily="34" charset="0"/>
              </a:rPr>
              <a:t>36 </a:t>
            </a:r>
            <a:r>
              <a:rPr lang="en-US" sz="3600" b="1" dirty="0">
                <a:effectLst/>
                <a:latin typeface="Maiandra GD" panose="020E0502030308020204" pitchFamily="34" charset="0"/>
              </a:rPr>
              <a:t>But as I told you, you have seen me and still you do not believe. </a:t>
            </a:r>
            <a:r>
              <a:rPr lang="en-US" sz="3600" b="1" dirty="0">
                <a:latin typeface="Maiandra GD" panose="020E0502030308020204" pitchFamily="34" charset="0"/>
              </a:rPr>
              <a:t>(John 6)</a:t>
            </a:r>
            <a:endParaRPr lang="en-US" sz="3600" b="1" dirty="0">
              <a:effectLst/>
              <a:latin typeface="Maiandra GD" panose="020E0502030308020204" pitchFamily="34" charset="0"/>
            </a:endParaRPr>
          </a:p>
        </p:txBody>
      </p:sp>
    </p:spTree>
    <p:extLst>
      <p:ext uri="{BB962C8B-B14F-4D97-AF65-F5344CB8AC3E}">
        <p14:creationId xmlns:p14="http://schemas.microsoft.com/office/powerpoint/2010/main" val="424930825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1427F7-0331-4E21-A00B-6507C4612529}"/>
              </a:ext>
            </a:extLst>
          </p:cNvPr>
          <p:cNvSpPr txBox="1"/>
          <p:nvPr/>
        </p:nvSpPr>
        <p:spPr>
          <a:xfrm>
            <a:off x="0" y="2551837"/>
            <a:ext cx="12188825" cy="1754326"/>
          </a:xfrm>
          <a:prstGeom prst="rect">
            <a:avLst/>
          </a:prstGeom>
          <a:noFill/>
        </p:spPr>
        <p:txBody>
          <a:bodyPr wrap="square">
            <a:spAutoFit/>
          </a:bodyPr>
          <a:lstStyle/>
          <a:p>
            <a:r>
              <a:rPr lang="en-US" sz="3600" b="1" baseline="30000" dirty="0">
                <a:effectLst/>
                <a:latin typeface="Maiandra GD" panose="020E0502030308020204" pitchFamily="34" charset="0"/>
              </a:rPr>
              <a:t>12 </a:t>
            </a:r>
            <a:r>
              <a:rPr lang="en-US" sz="3600" b="1" dirty="0">
                <a:effectLst/>
                <a:latin typeface="Maiandra GD" panose="020E0502030308020204" pitchFamily="34" charset="0"/>
              </a:rPr>
              <a:t>When Jesus spoke again to the people, he said, “I am the light of the world. Whoever follows me will never walk in darkness, but will have the light of life.” (John 8)</a:t>
            </a:r>
            <a:endParaRPr lang="en-US" sz="3600" b="1" dirty="0">
              <a:latin typeface="Maiandra GD" panose="020E0502030308020204" pitchFamily="34" charset="0"/>
            </a:endParaRPr>
          </a:p>
        </p:txBody>
      </p:sp>
    </p:spTree>
    <p:extLst>
      <p:ext uri="{BB962C8B-B14F-4D97-AF65-F5344CB8AC3E}">
        <p14:creationId xmlns:p14="http://schemas.microsoft.com/office/powerpoint/2010/main" val="113342721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748388-8958-4F1E-956B-AA68CCA82860}"/>
              </a:ext>
            </a:extLst>
          </p:cNvPr>
          <p:cNvSpPr txBox="1"/>
          <p:nvPr/>
        </p:nvSpPr>
        <p:spPr>
          <a:xfrm>
            <a:off x="1" y="1166842"/>
            <a:ext cx="12188824" cy="4524315"/>
          </a:xfrm>
          <a:prstGeom prst="rect">
            <a:avLst/>
          </a:prstGeom>
          <a:noFill/>
        </p:spPr>
        <p:txBody>
          <a:bodyPr wrap="square">
            <a:spAutoFit/>
          </a:bodyPr>
          <a:lstStyle/>
          <a:p>
            <a:r>
              <a:rPr lang="en-US" sz="3600" b="1" baseline="30000" dirty="0">
                <a:effectLst/>
                <a:latin typeface="Maiandra GD" panose="020E0502030308020204" pitchFamily="34" charset="0"/>
              </a:rPr>
              <a:t>7 </a:t>
            </a:r>
            <a:r>
              <a:rPr lang="en-US" sz="3600" b="1" dirty="0">
                <a:effectLst/>
                <a:latin typeface="Maiandra GD" panose="020E0502030308020204" pitchFamily="34" charset="0"/>
              </a:rPr>
              <a:t>Therefore Jesus said again, “Very truly I tell you, I am the gate for the sheep. </a:t>
            </a:r>
            <a:r>
              <a:rPr lang="en-US" sz="3600" b="1" baseline="30000" dirty="0">
                <a:effectLst/>
                <a:latin typeface="Maiandra GD" panose="020E0502030308020204" pitchFamily="34" charset="0"/>
              </a:rPr>
              <a:t>8 </a:t>
            </a:r>
            <a:r>
              <a:rPr lang="en-US" sz="3600" b="1" dirty="0">
                <a:effectLst/>
                <a:latin typeface="Maiandra GD" panose="020E0502030308020204" pitchFamily="34" charset="0"/>
              </a:rPr>
              <a:t>All who have come before me are thieves and robbers, but the sheep have not listened to them. </a:t>
            </a:r>
            <a:r>
              <a:rPr lang="en-US" sz="3600" b="1" baseline="30000" dirty="0">
                <a:effectLst/>
                <a:latin typeface="Maiandra GD" panose="020E0502030308020204" pitchFamily="34" charset="0"/>
              </a:rPr>
              <a:t>9 </a:t>
            </a:r>
            <a:r>
              <a:rPr lang="en-US" sz="3600" b="1" dirty="0">
                <a:effectLst/>
                <a:latin typeface="Maiandra GD" panose="020E0502030308020204" pitchFamily="34" charset="0"/>
              </a:rPr>
              <a:t>I am the gate; whoever enters through me will be saved. They will come in and go out, and find pasture. </a:t>
            </a:r>
            <a:r>
              <a:rPr lang="en-US" sz="3600" b="1" baseline="30000" dirty="0">
                <a:effectLst/>
                <a:latin typeface="Maiandra GD" panose="020E0502030308020204" pitchFamily="34" charset="0"/>
              </a:rPr>
              <a:t>10 </a:t>
            </a:r>
            <a:r>
              <a:rPr lang="en-US" sz="3600" b="1" dirty="0">
                <a:effectLst/>
                <a:latin typeface="Maiandra GD" panose="020E0502030308020204" pitchFamily="34" charset="0"/>
              </a:rPr>
              <a:t>The thief comes only to steal and kill and destroy; I have come that they may have life, and have it to the full. (John 10)</a:t>
            </a:r>
            <a:endParaRPr lang="en-US" sz="3600" b="1" dirty="0">
              <a:latin typeface="Maiandra GD" panose="020E0502030308020204" pitchFamily="34" charset="0"/>
            </a:endParaRPr>
          </a:p>
        </p:txBody>
      </p:sp>
    </p:spTree>
    <p:extLst>
      <p:ext uri="{BB962C8B-B14F-4D97-AF65-F5344CB8AC3E}">
        <p14:creationId xmlns:p14="http://schemas.microsoft.com/office/powerpoint/2010/main" val="1613005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66C664-03FA-4685-A4EE-FB6776E1573A}"/>
              </a:ext>
            </a:extLst>
          </p:cNvPr>
          <p:cNvSpPr txBox="1"/>
          <p:nvPr/>
        </p:nvSpPr>
        <p:spPr>
          <a:xfrm>
            <a:off x="-1" y="1443841"/>
            <a:ext cx="12188825" cy="3970318"/>
          </a:xfrm>
          <a:prstGeom prst="rect">
            <a:avLst/>
          </a:prstGeom>
          <a:noFill/>
        </p:spPr>
        <p:txBody>
          <a:bodyPr wrap="square">
            <a:spAutoFit/>
          </a:bodyPr>
          <a:lstStyle/>
          <a:p>
            <a:r>
              <a:rPr lang="en-US" sz="3600" b="1" baseline="30000" dirty="0">
                <a:effectLst/>
                <a:latin typeface="Maiandra GD" panose="020E0502030308020204" pitchFamily="34" charset="0"/>
              </a:rPr>
              <a:t>11 </a:t>
            </a:r>
            <a:r>
              <a:rPr lang="en-US" sz="3600" b="1" dirty="0">
                <a:effectLst/>
                <a:latin typeface="Maiandra GD" panose="020E0502030308020204" pitchFamily="34" charset="0"/>
              </a:rPr>
              <a:t>“I am the good shepherd. The good shepherd lays down his life for the sheep. </a:t>
            </a:r>
            <a:r>
              <a:rPr lang="en-US" sz="3600" b="1" baseline="30000" dirty="0">
                <a:effectLst/>
                <a:latin typeface="Maiandra GD" panose="020E0502030308020204" pitchFamily="34" charset="0"/>
              </a:rPr>
              <a:t>12 </a:t>
            </a:r>
            <a:r>
              <a:rPr lang="en-US" sz="3600" b="1" dirty="0">
                <a:effectLst/>
                <a:latin typeface="Maiandra GD" panose="020E0502030308020204" pitchFamily="34" charset="0"/>
              </a:rPr>
              <a:t>The hired hand is not the shepherd and does not own the sheep. So when he sees the wolf coming, he abandons the sheep and runs away. Then the wolf attacks the flock and scatters it. </a:t>
            </a:r>
            <a:r>
              <a:rPr lang="en-US" sz="3600" b="1" baseline="30000" dirty="0">
                <a:effectLst/>
                <a:latin typeface="Maiandra GD" panose="020E0502030308020204" pitchFamily="34" charset="0"/>
              </a:rPr>
              <a:t>13 </a:t>
            </a:r>
            <a:r>
              <a:rPr lang="en-US" sz="3600" b="1" dirty="0">
                <a:effectLst/>
                <a:latin typeface="Maiandra GD" panose="020E0502030308020204" pitchFamily="34" charset="0"/>
              </a:rPr>
              <a:t>The man runs away because he is a hired hand and cares nothing for the sheep. (John 10)</a:t>
            </a:r>
            <a:endParaRPr lang="en-US" sz="3600" b="1" dirty="0">
              <a:latin typeface="Maiandra GD" panose="020E0502030308020204" pitchFamily="34" charset="0"/>
            </a:endParaRPr>
          </a:p>
        </p:txBody>
      </p:sp>
    </p:spTree>
    <p:extLst>
      <p:ext uri="{BB962C8B-B14F-4D97-AF65-F5344CB8AC3E}">
        <p14:creationId xmlns:p14="http://schemas.microsoft.com/office/powerpoint/2010/main" val="209307190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320AF9-D5FE-4F7C-82F9-D1E8AEF4C6F1}"/>
              </a:ext>
            </a:extLst>
          </p:cNvPr>
          <p:cNvSpPr txBox="1"/>
          <p:nvPr/>
        </p:nvSpPr>
        <p:spPr>
          <a:xfrm>
            <a:off x="-38894" y="2274838"/>
            <a:ext cx="12266612" cy="2308324"/>
          </a:xfrm>
          <a:prstGeom prst="rect">
            <a:avLst/>
          </a:prstGeom>
          <a:noFill/>
        </p:spPr>
        <p:txBody>
          <a:bodyPr wrap="square">
            <a:spAutoFit/>
          </a:bodyPr>
          <a:lstStyle/>
          <a:p>
            <a:r>
              <a:rPr lang="en-US" sz="3600" b="1" baseline="30000" dirty="0">
                <a:effectLst/>
                <a:latin typeface="Maiandra GD" panose="020E0502030308020204" pitchFamily="34" charset="0"/>
              </a:rPr>
              <a:t>25 </a:t>
            </a:r>
            <a:r>
              <a:rPr lang="en-US" sz="3600" b="1" dirty="0">
                <a:effectLst/>
                <a:latin typeface="Maiandra GD" panose="020E0502030308020204" pitchFamily="34" charset="0"/>
              </a:rPr>
              <a:t>Jesus said to her, “I am the resurrection and the life. The one who believes in me will live, even though they die; </a:t>
            </a:r>
            <a:r>
              <a:rPr lang="en-US" sz="3600" b="1" baseline="30000" dirty="0">
                <a:effectLst/>
                <a:latin typeface="Maiandra GD" panose="020E0502030308020204" pitchFamily="34" charset="0"/>
              </a:rPr>
              <a:t>26 </a:t>
            </a:r>
            <a:r>
              <a:rPr lang="en-US" sz="3600" b="1" dirty="0">
                <a:effectLst/>
                <a:latin typeface="Maiandra GD" panose="020E0502030308020204" pitchFamily="34" charset="0"/>
              </a:rPr>
              <a:t>and whoever lives by believing in me will never die. Do you believe this?” (John 11)</a:t>
            </a:r>
            <a:endParaRPr lang="en-US" sz="3600" b="1" dirty="0">
              <a:latin typeface="Maiandra GD" panose="020E0502030308020204" pitchFamily="34" charset="0"/>
            </a:endParaRPr>
          </a:p>
        </p:txBody>
      </p:sp>
    </p:spTree>
    <p:extLst>
      <p:ext uri="{BB962C8B-B14F-4D97-AF65-F5344CB8AC3E}">
        <p14:creationId xmlns:p14="http://schemas.microsoft.com/office/powerpoint/2010/main" val="4565183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DE23B5-36A8-4D9B-9E03-F20210C483BD}"/>
              </a:ext>
            </a:extLst>
          </p:cNvPr>
          <p:cNvSpPr txBox="1"/>
          <p:nvPr/>
        </p:nvSpPr>
        <p:spPr>
          <a:xfrm>
            <a:off x="0" y="1997839"/>
            <a:ext cx="12188825" cy="2862322"/>
          </a:xfrm>
          <a:prstGeom prst="rect">
            <a:avLst/>
          </a:prstGeom>
          <a:noFill/>
        </p:spPr>
        <p:txBody>
          <a:bodyPr wrap="square">
            <a:spAutoFit/>
          </a:bodyPr>
          <a:lstStyle/>
          <a:p>
            <a:pPr algn="l"/>
            <a:r>
              <a:rPr lang="en-US" sz="3600" b="1" baseline="30000" dirty="0">
                <a:effectLst/>
                <a:latin typeface="Maiandra GD" panose="020E0502030308020204" pitchFamily="34" charset="0"/>
              </a:rPr>
              <a:t>6 </a:t>
            </a:r>
            <a:r>
              <a:rPr lang="en-US" sz="3600" b="1" dirty="0">
                <a:effectLst/>
                <a:latin typeface="Maiandra GD" panose="020E0502030308020204" pitchFamily="34" charset="0"/>
              </a:rPr>
              <a:t>Jesus answered, “I am the way and the truth and the life. No one comes to the Father except through me. </a:t>
            </a:r>
            <a:r>
              <a:rPr lang="en-US" sz="3600" b="1" baseline="30000" dirty="0">
                <a:effectLst/>
                <a:latin typeface="Maiandra GD" panose="020E0502030308020204" pitchFamily="34" charset="0"/>
              </a:rPr>
              <a:t>7 </a:t>
            </a:r>
            <a:r>
              <a:rPr lang="en-US" sz="3600" b="1" dirty="0">
                <a:effectLst/>
                <a:latin typeface="Maiandra GD" panose="020E0502030308020204" pitchFamily="34" charset="0"/>
              </a:rPr>
              <a:t>If you really know me, you will know my Father as well. </a:t>
            </a:r>
          </a:p>
          <a:p>
            <a:pPr algn="l"/>
            <a:r>
              <a:rPr lang="en-US" sz="3600" b="1" dirty="0">
                <a:effectLst/>
                <a:latin typeface="Maiandra GD" panose="020E0502030308020204" pitchFamily="34" charset="0"/>
              </a:rPr>
              <a:t>From now on, you do know him and have seen him.”  (John 14)</a:t>
            </a:r>
            <a:endParaRPr lang="en-US" sz="2000" b="1" dirty="0">
              <a:latin typeface="Maiandra GD" panose="020E0502030308020204" pitchFamily="34" charset="0"/>
            </a:endParaRPr>
          </a:p>
        </p:txBody>
      </p:sp>
    </p:spTree>
    <p:extLst>
      <p:ext uri="{BB962C8B-B14F-4D97-AF65-F5344CB8AC3E}">
        <p14:creationId xmlns:p14="http://schemas.microsoft.com/office/powerpoint/2010/main" val="145251285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CFC19C-4F19-4F36-BFF4-69B151407506}"/>
              </a:ext>
            </a:extLst>
          </p:cNvPr>
          <p:cNvSpPr txBox="1"/>
          <p:nvPr/>
        </p:nvSpPr>
        <p:spPr>
          <a:xfrm>
            <a:off x="0" y="889843"/>
            <a:ext cx="12188825" cy="5078313"/>
          </a:xfrm>
          <a:prstGeom prst="rect">
            <a:avLst/>
          </a:prstGeom>
          <a:noFill/>
        </p:spPr>
        <p:txBody>
          <a:bodyPr wrap="square">
            <a:spAutoFit/>
          </a:bodyPr>
          <a:lstStyle/>
          <a:p>
            <a:r>
              <a:rPr lang="en-US" sz="3600" b="1" baseline="30000" dirty="0">
                <a:effectLst/>
                <a:latin typeface="Maiandra GD" panose="020E0502030308020204" pitchFamily="34" charset="0"/>
              </a:rPr>
              <a:t>5 </a:t>
            </a:r>
            <a:r>
              <a:rPr lang="en-US" sz="3600" b="1" dirty="0">
                <a:effectLst/>
                <a:latin typeface="Maiandra GD" panose="020E0502030308020204" pitchFamily="34" charset="0"/>
              </a:rPr>
              <a:t>“I am the true vine; you are the branches. If you remain in me and I in you, you will bear much fruit; apart from me you can do nothing. </a:t>
            </a:r>
            <a:r>
              <a:rPr lang="en-US" sz="3600" b="1" baseline="30000" dirty="0">
                <a:effectLst/>
                <a:latin typeface="Maiandra GD" panose="020E0502030308020204" pitchFamily="34" charset="0"/>
              </a:rPr>
              <a:t>6 </a:t>
            </a:r>
            <a:r>
              <a:rPr lang="en-US" sz="3600" b="1" dirty="0">
                <a:effectLst/>
                <a:latin typeface="Maiandra GD" panose="020E0502030308020204" pitchFamily="34" charset="0"/>
              </a:rPr>
              <a:t>If you do not remain in me, you are like a branch that is thrown away and withers; such branches are picked up, thrown into the fire and burned. </a:t>
            </a:r>
          </a:p>
          <a:p>
            <a:r>
              <a:rPr lang="en-US" sz="3600" b="1" baseline="30000" dirty="0">
                <a:effectLst/>
                <a:latin typeface="Maiandra GD" panose="020E0502030308020204" pitchFamily="34" charset="0"/>
              </a:rPr>
              <a:t>7 </a:t>
            </a:r>
            <a:r>
              <a:rPr lang="en-US" sz="3600" b="1" dirty="0">
                <a:effectLst/>
                <a:latin typeface="Maiandra GD" panose="020E0502030308020204" pitchFamily="34" charset="0"/>
              </a:rPr>
              <a:t>If you remain in me and my words remain in you, ask whatever you wish, and it will be done for you. </a:t>
            </a:r>
            <a:r>
              <a:rPr lang="en-US" sz="3600" b="1" baseline="30000" dirty="0">
                <a:effectLst/>
                <a:latin typeface="Maiandra GD" panose="020E0502030308020204" pitchFamily="34" charset="0"/>
              </a:rPr>
              <a:t>8 </a:t>
            </a:r>
            <a:r>
              <a:rPr lang="en-US" sz="3600" b="1" dirty="0">
                <a:effectLst/>
                <a:latin typeface="Maiandra GD" panose="020E0502030308020204" pitchFamily="34" charset="0"/>
              </a:rPr>
              <a:t>This is to my Father’s glory, that you bear much fruit, showing yourselves to be my disciples. (John 15)</a:t>
            </a:r>
            <a:endParaRPr lang="en-US" sz="3600" b="1" dirty="0">
              <a:latin typeface="Maiandra GD" panose="020E0502030308020204" pitchFamily="34" charset="0"/>
            </a:endParaRPr>
          </a:p>
        </p:txBody>
      </p:sp>
    </p:spTree>
    <p:extLst>
      <p:ext uri="{BB962C8B-B14F-4D97-AF65-F5344CB8AC3E}">
        <p14:creationId xmlns:p14="http://schemas.microsoft.com/office/powerpoint/2010/main" val="214677607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2_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Override1.xml><?xml version="1.0" encoding="utf-8"?>
<a:themeOverride xmlns:a="http://schemas.openxmlformats.org/drawingml/2006/main">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076977-ECB7-44C2-A70D-853BB6B41242}">
  <ds:schemaRef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4873beb7-5857-4685-be1f-d57550cc96cc"/>
    <ds:schemaRef ds:uri="http://schemas.openxmlformats.org/package/2006/metadata/core-properties"/>
    <ds:schemaRef ds:uri="http://purl.org/dc/dcmitype/"/>
    <ds:schemaRef ds:uri="http://purl.org/dc/terms/"/>
    <ds:schemaRef ds:uri="http://purl.org/dc/elements/1.1/"/>
  </ds:schemaRefs>
</ds:datastoreItem>
</file>

<file path=customXml/itemProps3.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1174</TotalTime>
  <Words>761</Words>
  <Application>Microsoft Office PowerPoint</Application>
  <PresentationFormat>Custom</PresentationFormat>
  <Paragraphs>19</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Californian FB</vt:lpstr>
      <vt:lpstr>Cambria</vt:lpstr>
      <vt:lpstr>Maiandra GD</vt:lpstr>
      <vt:lpstr>Red Radial 16x9</vt:lpstr>
      <vt:lpstr>2_Red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I AM</dc:title>
  <dc:creator>Joel Flowers</dc:creator>
  <cp:lastModifiedBy>Joe Puetz</cp:lastModifiedBy>
  <cp:revision>47</cp:revision>
  <cp:lastPrinted>2020-07-05T12:00:34Z</cp:lastPrinted>
  <dcterms:created xsi:type="dcterms:W3CDTF">2018-06-30T22:09:46Z</dcterms:created>
  <dcterms:modified xsi:type="dcterms:W3CDTF">2023-06-24T21:00:21Z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