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20"/>
  </p:notesMasterIdLst>
  <p:handoutMasterIdLst>
    <p:handoutMasterId r:id="rId21"/>
  </p:handoutMasterIdLst>
  <p:sldIdLst>
    <p:sldId id="325" r:id="rId6"/>
    <p:sldId id="402" r:id="rId7"/>
    <p:sldId id="272" r:id="rId8"/>
    <p:sldId id="260" r:id="rId9"/>
    <p:sldId id="263" r:id="rId10"/>
    <p:sldId id="265" r:id="rId11"/>
    <p:sldId id="266" r:id="rId12"/>
    <p:sldId id="268" r:id="rId13"/>
    <p:sldId id="401" r:id="rId14"/>
    <p:sldId id="261" r:id="rId15"/>
    <p:sldId id="264" r:id="rId16"/>
    <p:sldId id="270" r:id="rId17"/>
    <p:sldId id="271" r:id="rId18"/>
    <p:sldId id="262" r:id="rId19"/>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280" autoAdjust="0"/>
  </p:normalViewPr>
  <p:slideViewPr>
    <p:cSldViewPr>
      <p:cViewPr varScale="1">
        <p:scale>
          <a:sx n="115" d="100"/>
          <a:sy n="115" d="100"/>
        </p:scale>
        <p:origin x="468" y="10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7/1/2023</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7/1/2023</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237754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057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736298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17418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9978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64780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52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3847678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422730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403178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1998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00893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7/1/2023</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7/1/2023</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7/1/2023</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7/1/2023</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7/1/2023</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1783239069"/>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2">
                <a:tint val="100000"/>
                <a:shade val="80000"/>
                <a:satMod val="100000"/>
                <a:lumMod val="80000"/>
              </a:schemeClr>
            </a:gs>
            <a:gs pos="44000">
              <a:schemeClr val="bg2">
                <a:tint val="100000"/>
                <a:shade val="40000"/>
                <a:satMod val="100000"/>
                <a:lumMod val="96000"/>
              </a:schemeClr>
            </a:gs>
            <a:gs pos="100000">
              <a:schemeClr val="bg2">
                <a:shade val="5000"/>
                <a:satMod val="100000"/>
                <a:lumMod val="85000"/>
                <a:lumOff val="15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algn="ctr">
              <a:lnSpc>
                <a:spcPct val="150000"/>
              </a:lnSpc>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0" dirty="0"/>
              <a:t>1 Kings 18:17-18;20-21; Psalm 33:12-22</a:t>
            </a: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36521" y="2133600"/>
            <a:ext cx="12115782" cy="1920526"/>
            <a:chOff x="950911" y="1752600"/>
            <a:chExt cx="10287000" cy="1920526"/>
          </a:xfrm>
        </p:grpSpPr>
        <p:sp>
          <p:nvSpPr>
            <p:cNvPr id="2" name="TextBox 1">
              <a:extLst>
                <a:ext uri="{FF2B5EF4-FFF2-40B4-BE49-F238E27FC236}">
                  <a16:creationId xmlns:a16="http://schemas.microsoft.com/office/drawing/2014/main" id="{F4315238-42E0-4969-3603-06C0BC29D84A}"/>
                </a:ext>
              </a:extLst>
            </p:cNvPr>
            <p:cNvSpPr txBox="1"/>
            <p:nvPr/>
          </p:nvSpPr>
          <p:spPr>
            <a:xfrm>
              <a:off x="950911" y="1752600"/>
              <a:ext cx="10287000" cy="19205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5400" b="1" dirty="0">
                  <a:solidFill>
                    <a:prstClr val="white"/>
                  </a:solidFill>
                  <a:latin typeface="Californian FB" panose="0207040306080B030204" pitchFamily="18" charset="0"/>
                </a:rPr>
                <a:t>God’s Perspective</a:t>
              </a:r>
              <a:endParaRPr kumimoji="0" lang="en-US" sz="66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rPr>
                <a:t>2023: A Year of Service – Be A Disciple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28575">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1352049"/>
            <a:ext cx="12039600" cy="4153902"/>
          </a:xfrm>
          <a:prstGeom prst="rect">
            <a:avLst/>
          </a:prstGeom>
        </p:spPr>
        <p:txBody>
          <a:bodyPr wrap="square">
            <a:spAutoFit/>
          </a:bodyPr>
          <a:lstStyle/>
          <a:p>
            <a:r>
              <a:rPr lang="en-US" sz="4399" b="1" baseline="30000" dirty="0">
                <a:latin typeface="Maiandra GD" panose="020E0502030308020204" pitchFamily="34" charset="0"/>
              </a:rPr>
              <a:t>18 </a:t>
            </a:r>
            <a:br>
              <a:rPr lang="en-US" sz="4399" b="1" dirty="0">
                <a:latin typeface="Maiandra GD" panose="020E0502030308020204" pitchFamily="34" charset="0"/>
              </a:rPr>
            </a:br>
            <a:r>
              <a:rPr lang="en-US" sz="4399" b="1" dirty="0">
                <a:latin typeface="Maiandra GD" panose="020E0502030308020204" pitchFamily="34" charset="0"/>
              </a:rPr>
              <a:t>Behold, the eye of the </a:t>
            </a:r>
            <a:r>
              <a:rPr lang="en-US" sz="4399" b="1" cap="small" dirty="0">
                <a:latin typeface="Maiandra GD" panose="020E0502030308020204" pitchFamily="34" charset="0"/>
              </a:rPr>
              <a:t>Lord</a:t>
            </a:r>
            <a:r>
              <a:rPr lang="en-US" sz="4399" b="1" dirty="0">
                <a:latin typeface="Maiandra GD" panose="020E0502030308020204" pitchFamily="34" charset="0"/>
              </a:rPr>
              <a:t> is upon those who fear Him [and worship Him with awe-inspired reverence and obedience], On those who hope [confidently] in His compassion and lovingkindness,</a:t>
            </a:r>
          </a:p>
        </p:txBody>
      </p:sp>
    </p:spTree>
    <p:extLst>
      <p:ext uri="{BB962C8B-B14F-4D97-AF65-F5344CB8AC3E}">
        <p14:creationId xmlns:p14="http://schemas.microsoft.com/office/powerpoint/2010/main" val="132072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367447"/>
            <a:ext cx="12039600" cy="2123105"/>
          </a:xfrm>
          <a:prstGeom prst="rect">
            <a:avLst/>
          </a:prstGeom>
        </p:spPr>
        <p:txBody>
          <a:bodyPr wrap="square">
            <a:spAutoFit/>
          </a:bodyPr>
          <a:lstStyle/>
          <a:p>
            <a:r>
              <a:rPr lang="en-US" sz="4399" b="1" baseline="30000" dirty="0">
                <a:latin typeface="Maiandra GD" panose="020E0502030308020204" pitchFamily="34" charset="0"/>
              </a:rPr>
              <a:t>19 </a:t>
            </a:r>
            <a:br>
              <a:rPr lang="en-US" sz="4399" b="1" dirty="0">
                <a:latin typeface="Maiandra GD" panose="020E0502030308020204" pitchFamily="34" charset="0"/>
              </a:rPr>
            </a:br>
            <a:r>
              <a:rPr lang="en-US" sz="4399" b="1" dirty="0">
                <a:latin typeface="Maiandra GD" panose="020E0502030308020204" pitchFamily="34" charset="0"/>
              </a:rPr>
              <a:t>To rescue their lives from death</a:t>
            </a:r>
            <a:br>
              <a:rPr lang="en-US" sz="4399" b="1" dirty="0">
                <a:latin typeface="Maiandra GD" panose="020E0502030308020204" pitchFamily="34" charset="0"/>
              </a:rPr>
            </a:br>
            <a:r>
              <a:rPr lang="en-US" sz="4399" b="1" dirty="0">
                <a:latin typeface="Maiandra GD" panose="020E0502030308020204" pitchFamily="34" charset="0"/>
              </a:rPr>
              <a:t>And keep them alive in famine.</a:t>
            </a:r>
          </a:p>
        </p:txBody>
      </p:sp>
    </p:spTree>
    <p:extLst>
      <p:ext uri="{BB962C8B-B14F-4D97-AF65-F5344CB8AC3E}">
        <p14:creationId xmlns:p14="http://schemas.microsoft.com/office/powerpoint/2010/main" val="67205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367447"/>
            <a:ext cx="12039600" cy="2123105"/>
          </a:xfrm>
          <a:prstGeom prst="rect">
            <a:avLst/>
          </a:prstGeom>
        </p:spPr>
        <p:txBody>
          <a:bodyPr wrap="square">
            <a:spAutoFit/>
          </a:bodyPr>
          <a:lstStyle/>
          <a:p>
            <a:r>
              <a:rPr lang="en-US" sz="4399" b="1" baseline="30000" dirty="0">
                <a:latin typeface="Maiandra GD" panose="020E0502030308020204" pitchFamily="34" charset="0"/>
              </a:rPr>
              <a:t>20 </a:t>
            </a:r>
            <a:br>
              <a:rPr lang="en-US" sz="4399" b="1" dirty="0">
                <a:latin typeface="Maiandra GD" panose="020E0502030308020204" pitchFamily="34" charset="0"/>
              </a:rPr>
            </a:br>
            <a:r>
              <a:rPr lang="en-US" sz="4399" b="1" dirty="0">
                <a:latin typeface="Maiandra GD" panose="020E0502030308020204" pitchFamily="34" charset="0"/>
              </a:rPr>
              <a:t>We wait [expectantly] for the </a:t>
            </a:r>
            <a:r>
              <a:rPr lang="en-US" sz="4399" b="1" cap="small" dirty="0">
                <a:latin typeface="Maiandra GD" panose="020E0502030308020204" pitchFamily="34" charset="0"/>
              </a:rPr>
              <a:t>Lord</a:t>
            </a:r>
            <a:r>
              <a:rPr lang="en-US" sz="4399" b="1" dirty="0">
                <a:latin typeface="Maiandra GD" panose="020E0502030308020204" pitchFamily="34" charset="0"/>
              </a:rPr>
              <a:t>;</a:t>
            </a:r>
            <a:br>
              <a:rPr lang="en-US" sz="4399" b="1" dirty="0">
                <a:latin typeface="Maiandra GD" panose="020E0502030308020204" pitchFamily="34" charset="0"/>
              </a:rPr>
            </a:br>
            <a:r>
              <a:rPr lang="en-US" sz="4399" b="1" dirty="0">
                <a:latin typeface="Maiandra GD" panose="020E0502030308020204" pitchFamily="34" charset="0"/>
              </a:rPr>
              <a:t>He is our help and our shield.</a:t>
            </a:r>
          </a:p>
        </p:txBody>
      </p:sp>
    </p:spTree>
    <p:extLst>
      <p:ext uri="{BB962C8B-B14F-4D97-AF65-F5344CB8AC3E}">
        <p14:creationId xmlns:p14="http://schemas.microsoft.com/office/powerpoint/2010/main" val="157188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94956" y="2028981"/>
            <a:ext cx="11998912" cy="2800038"/>
          </a:xfrm>
          <a:prstGeom prst="rect">
            <a:avLst/>
          </a:prstGeom>
        </p:spPr>
        <p:txBody>
          <a:bodyPr wrap="square">
            <a:spAutoFit/>
          </a:bodyPr>
          <a:lstStyle/>
          <a:p>
            <a:r>
              <a:rPr lang="en-US" sz="4399" b="1" baseline="30000" dirty="0">
                <a:latin typeface="Maiandra GD" panose="020E0502030308020204" pitchFamily="34" charset="0"/>
              </a:rPr>
              <a:t>21 </a:t>
            </a:r>
            <a:br>
              <a:rPr lang="en-US" sz="4399" b="1" dirty="0">
                <a:latin typeface="Maiandra GD" panose="020E0502030308020204" pitchFamily="34" charset="0"/>
              </a:rPr>
            </a:br>
            <a:r>
              <a:rPr lang="en-US" sz="4399" b="1" dirty="0">
                <a:latin typeface="Maiandra GD" panose="020E0502030308020204" pitchFamily="34" charset="0"/>
              </a:rPr>
              <a:t>For in Him our heart rejoices, because we</a:t>
            </a:r>
          </a:p>
          <a:p>
            <a:r>
              <a:rPr lang="en-US" sz="4399" b="1" dirty="0">
                <a:latin typeface="Maiandra GD" panose="020E0502030308020204" pitchFamily="34" charset="0"/>
              </a:rPr>
              <a:t>trust [lean on, rely on, and are confident] in</a:t>
            </a:r>
          </a:p>
          <a:p>
            <a:r>
              <a:rPr lang="en-US" sz="4399" b="1" dirty="0">
                <a:latin typeface="Maiandra GD" panose="020E0502030308020204" pitchFamily="34" charset="0"/>
              </a:rPr>
              <a:t>His holy name.</a:t>
            </a:r>
          </a:p>
        </p:txBody>
      </p:sp>
    </p:spTree>
    <p:extLst>
      <p:ext uri="{BB962C8B-B14F-4D97-AF65-F5344CB8AC3E}">
        <p14:creationId xmlns:p14="http://schemas.microsoft.com/office/powerpoint/2010/main" val="51282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028873"/>
            <a:ext cx="12039600" cy="2800254"/>
          </a:xfrm>
          <a:prstGeom prst="rect">
            <a:avLst/>
          </a:prstGeom>
        </p:spPr>
        <p:txBody>
          <a:bodyPr wrap="square">
            <a:spAutoFit/>
          </a:bodyPr>
          <a:lstStyle/>
          <a:p>
            <a:r>
              <a:rPr lang="en-US" sz="4399" b="1" baseline="30000" dirty="0">
                <a:latin typeface="Maiandra GD" panose="020E0502030308020204" pitchFamily="34" charset="0"/>
              </a:rPr>
              <a:t>22 </a:t>
            </a:r>
            <a:br>
              <a:rPr lang="en-US" sz="4399" b="1" dirty="0">
                <a:latin typeface="Maiandra GD" panose="020E0502030308020204" pitchFamily="34" charset="0"/>
              </a:rPr>
            </a:br>
            <a:r>
              <a:rPr lang="en-US" sz="4399" b="1" dirty="0">
                <a:latin typeface="Maiandra GD" panose="020E0502030308020204" pitchFamily="34" charset="0"/>
              </a:rPr>
              <a:t>Let Your [steadfast] lovingkindness, O </a:t>
            </a:r>
            <a:r>
              <a:rPr lang="en-US" sz="4399" b="1" cap="small" dirty="0">
                <a:latin typeface="Maiandra GD" panose="020E0502030308020204" pitchFamily="34" charset="0"/>
              </a:rPr>
              <a:t>Lord</a:t>
            </a:r>
            <a:r>
              <a:rPr lang="en-US" sz="4399" b="1" dirty="0">
                <a:latin typeface="Maiandra GD" panose="020E0502030308020204" pitchFamily="34" charset="0"/>
              </a:rPr>
              <a:t>,</a:t>
            </a:r>
          </a:p>
          <a:p>
            <a:r>
              <a:rPr lang="en-US" sz="4399" b="1" dirty="0">
                <a:latin typeface="Maiandra GD" panose="020E0502030308020204" pitchFamily="34" charset="0"/>
              </a:rPr>
              <a:t>be upon us, in proportion as we have hoped</a:t>
            </a:r>
          </a:p>
          <a:p>
            <a:r>
              <a:rPr lang="en-US" sz="4399" b="1" dirty="0">
                <a:latin typeface="Maiandra GD" panose="020E0502030308020204" pitchFamily="34" charset="0"/>
              </a:rPr>
              <a:t>in You.</a:t>
            </a:r>
          </a:p>
        </p:txBody>
      </p:sp>
    </p:spTree>
    <p:extLst>
      <p:ext uri="{BB962C8B-B14F-4D97-AF65-F5344CB8AC3E}">
        <p14:creationId xmlns:p14="http://schemas.microsoft.com/office/powerpoint/2010/main" val="258346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323993-A169-A04F-D7AE-1891ECBF427C}"/>
              </a:ext>
            </a:extLst>
          </p:cNvPr>
          <p:cNvSpPr txBox="1"/>
          <p:nvPr/>
        </p:nvSpPr>
        <p:spPr>
          <a:xfrm>
            <a:off x="74612" y="1012954"/>
            <a:ext cx="12039600" cy="4832092"/>
          </a:xfrm>
          <a:prstGeom prst="rect">
            <a:avLst/>
          </a:prstGeom>
          <a:noFill/>
        </p:spPr>
        <p:txBody>
          <a:bodyPr wrap="square">
            <a:spAutoFit/>
          </a:bodyPr>
          <a:lstStyle/>
          <a:p>
            <a:r>
              <a:rPr lang="en-US" sz="4400" b="1" baseline="30000" dirty="0">
                <a:effectLst/>
                <a:latin typeface="Maiandra GD" panose="020E0502030308020204" pitchFamily="34" charset="0"/>
              </a:rPr>
              <a:t>17 </a:t>
            </a:r>
            <a:r>
              <a:rPr lang="en-US" sz="4400" b="1" dirty="0">
                <a:effectLst/>
                <a:latin typeface="Maiandra GD" panose="020E0502030308020204" pitchFamily="34" charset="0"/>
              </a:rPr>
              <a:t>When Ahab saw Elijah, Ahab said to him,</a:t>
            </a:r>
          </a:p>
          <a:p>
            <a:r>
              <a:rPr lang="en-US" sz="4400" b="1" dirty="0">
                <a:effectLst/>
                <a:latin typeface="Maiandra GD" panose="020E0502030308020204" pitchFamily="34" charset="0"/>
              </a:rPr>
              <a:t>“Are you the one who is bringing disaster on Israel?”</a:t>
            </a:r>
            <a:r>
              <a:rPr lang="en-US" sz="4400" b="1" dirty="0">
                <a:latin typeface="Maiandra GD" panose="020E0502030308020204" pitchFamily="34" charset="0"/>
              </a:rPr>
              <a:t> </a:t>
            </a:r>
            <a:r>
              <a:rPr lang="en-US" sz="4400" b="1" baseline="30000" dirty="0">
                <a:effectLst/>
                <a:latin typeface="Maiandra GD" panose="020E0502030308020204" pitchFamily="34" charset="0"/>
              </a:rPr>
              <a:t>18 </a:t>
            </a:r>
            <a:r>
              <a:rPr lang="en-US" sz="4400" b="1" dirty="0">
                <a:effectLst/>
                <a:latin typeface="Maiandra GD" panose="020E0502030308020204" pitchFamily="34" charset="0"/>
              </a:rPr>
              <a:t>Elijah said, “I have not brought disaster on Israel, but you and your father’s household have, by abandoning (rejecting)</a:t>
            </a:r>
          </a:p>
          <a:p>
            <a:r>
              <a:rPr lang="en-US" sz="4400" b="1" dirty="0">
                <a:effectLst/>
                <a:latin typeface="Maiandra GD" panose="020E0502030308020204" pitchFamily="34" charset="0"/>
              </a:rPr>
              <a:t>the commandments of the </a:t>
            </a:r>
            <a:r>
              <a:rPr lang="en-US" sz="4400" b="1" cap="small" dirty="0">
                <a:effectLst/>
                <a:latin typeface="Maiandra GD" panose="020E0502030308020204" pitchFamily="34" charset="0"/>
              </a:rPr>
              <a:t>Lord</a:t>
            </a:r>
            <a:r>
              <a:rPr lang="en-US" sz="4400" b="1" dirty="0">
                <a:effectLst/>
                <a:latin typeface="Maiandra GD" panose="020E0502030308020204" pitchFamily="34" charset="0"/>
              </a:rPr>
              <a:t> and by following the Baals.</a:t>
            </a:r>
            <a:endParaRPr lang="en-US" sz="4400" b="1" dirty="0">
              <a:latin typeface="Maiandra GD" panose="020E0502030308020204" pitchFamily="34" charset="0"/>
            </a:endParaRPr>
          </a:p>
        </p:txBody>
      </p:sp>
    </p:spTree>
    <p:extLst>
      <p:ext uri="{BB962C8B-B14F-4D97-AF65-F5344CB8AC3E}">
        <p14:creationId xmlns:p14="http://schemas.microsoft.com/office/powerpoint/2010/main" val="142298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674912"/>
            <a:ext cx="12039600" cy="5508175"/>
          </a:xfrm>
          <a:prstGeom prst="rect">
            <a:avLst/>
          </a:prstGeom>
        </p:spPr>
        <p:txBody>
          <a:bodyPr wrap="square">
            <a:spAutoFit/>
          </a:bodyPr>
          <a:lstStyle/>
          <a:p>
            <a:r>
              <a:rPr lang="en-US" sz="4399" b="1" baseline="30000" dirty="0">
                <a:latin typeface="Maiandra GD" panose="020E0502030308020204" pitchFamily="34" charset="0"/>
              </a:rPr>
              <a:t>20 </a:t>
            </a:r>
            <a:r>
              <a:rPr lang="en-US" sz="4399" b="1" dirty="0">
                <a:latin typeface="Maiandra GD" panose="020E0502030308020204" pitchFamily="34" charset="0"/>
              </a:rPr>
              <a:t>So Ahab sent word to all the Israelites and assembled the [pagan] prophets together at Mount Carmel. </a:t>
            </a:r>
            <a:r>
              <a:rPr lang="en-US" sz="4399" b="1" baseline="30000" dirty="0">
                <a:latin typeface="Maiandra GD" panose="020E0502030308020204" pitchFamily="34" charset="0"/>
              </a:rPr>
              <a:t>21 </a:t>
            </a:r>
            <a:r>
              <a:rPr lang="en-US" sz="4399" b="1" dirty="0">
                <a:latin typeface="Maiandra GD" panose="020E0502030308020204" pitchFamily="34" charset="0"/>
              </a:rPr>
              <a:t>Elijah approached all the people and said, “How long will you hesitate between two opinions? If the </a:t>
            </a:r>
            <a:r>
              <a:rPr lang="en-US" sz="4399" b="1" cap="small" dirty="0">
                <a:latin typeface="Maiandra GD" panose="020E0502030308020204" pitchFamily="34" charset="0"/>
              </a:rPr>
              <a:t>Lord</a:t>
            </a:r>
            <a:r>
              <a:rPr lang="en-US" sz="4399" b="1" dirty="0">
                <a:latin typeface="Maiandra GD" panose="020E0502030308020204" pitchFamily="34" charset="0"/>
              </a:rPr>
              <a:t> is God, follow Him; but if Baal, follow him.” But the people [of Israel] did not answer him [so much as] a word.</a:t>
            </a:r>
          </a:p>
        </p:txBody>
      </p:sp>
    </p:spTree>
    <p:extLst>
      <p:ext uri="{BB962C8B-B14F-4D97-AF65-F5344CB8AC3E}">
        <p14:creationId xmlns:p14="http://schemas.microsoft.com/office/powerpoint/2010/main" val="318478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1690383"/>
            <a:ext cx="12039600" cy="3477234"/>
          </a:xfrm>
          <a:prstGeom prst="rect">
            <a:avLst/>
          </a:prstGeom>
        </p:spPr>
        <p:txBody>
          <a:bodyPr wrap="square">
            <a:spAutoFit/>
          </a:bodyPr>
          <a:lstStyle/>
          <a:p>
            <a:r>
              <a:rPr lang="en-US" sz="4399" b="1" baseline="30000" dirty="0">
                <a:latin typeface="Maiandra GD" panose="020E0502030308020204" pitchFamily="34" charset="0"/>
              </a:rPr>
              <a:t>12 </a:t>
            </a:r>
            <a:br>
              <a:rPr lang="en-US" sz="4399" b="1" dirty="0">
                <a:latin typeface="Maiandra GD" panose="020E0502030308020204" pitchFamily="34" charset="0"/>
              </a:rPr>
            </a:br>
            <a:r>
              <a:rPr lang="en-US" sz="4399" b="1" dirty="0">
                <a:latin typeface="Maiandra GD" panose="020E0502030308020204" pitchFamily="34" charset="0"/>
              </a:rPr>
              <a:t>Blessed [fortunate, prosperous, and favored by God] is the nation whose God is the </a:t>
            </a:r>
            <a:r>
              <a:rPr lang="en-US" sz="4399" b="1" cap="small" dirty="0">
                <a:latin typeface="Maiandra GD" panose="020E0502030308020204" pitchFamily="34" charset="0"/>
              </a:rPr>
              <a:t>Lord</a:t>
            </a:r>
            <a:r>
              <a:rPr lang="en-US" sz="4399" b="1" dirty="0">
                <a:latin typeface="Maiandra GD" panose="020E0502030308020204" pitchFamily="34" charset="0"/>
              </a:rPr>
              <a:t>, The people whom He has chosen as His own inheritance.</a:t>
            </a:r>
          </a:p>
        </p:txBody>
      </p:sp>
    </p:spTree>
    <p:extLst>
      <p:ext uri="{BB962C8B-B14F-4D97-AF65-F5344CB8AC3E}">
        <p14:creationId xmlns:p14="http://schemas.microsoft.com/office/powerpoint/2010/main" val="391059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1713918"/>
            <a:ext cx="12039599" cy="2123105"/>
          </a:xfrm>
          <a:prstGeom prst="rect">
            <a:avLst/>
          </a:prstGeom>
        </p:spPr>
        <p:txBody>
          <a:bodyPr wrap="square">
            <a:spAutoFit/>
          </a:bodyPr>
          <a:lstStyle/>
          <a:p>
            <a:r>
              <a:rPr lang="en-US" sz="4399" b="1" baseline="30000" dirty="0">
                <a:latin typeface="Maiandra GD" panose="020E0502030308020204" pitchFamily="34" charset="0"/>
              </a:rPr>
              <a:t>13 </a:t>
            </a:r>
            <a:br>
              <a:rPr lang="en-US" sz="4399" b="1" dirty="0">
                <a:latin typeface="Maiandra GD" panose="020E0502030308020204" pitchFamily="34" charset="0"/>
              </a:rPr>
            </a:br>
            <a:r>
              <a:rPr lang="en-US" sz="4399" b="1" dirty="0">
                <a:latin typeface="Maiandra GD" panose="020E0502030308020204" pitchFamily="34" charset="0"/>
              </a:rPr>
              <a:t>The </a:t>
            </a:r>
            <a:r>
              <a:rPr lang="en-US" sz="4399" b="1" cap="small" dirty="0">
                <a:latin typeface="Maiandra GD" panose="020E0502030308020204" pitchFamily="34" charset="0"/>
              </a:rPr>
              <a:t>Lord</a:t>
            </a:r>
            <a:r>
              <a:rPr lang="en-US" sz="4399" b="1" dirty="0">
                <a:latin typeface="Maiandra GD" panose="020E0502030308020204" pitchFamily="34" charset="0"/>
              </a:rPr>
              <a:t> looks [down] from heaven;</a:t>
            </a:r>
            <a:br>
              <a:rPr lang="en-US" sz="4399" b="1" dirty="0">
                <a:latin typeface="Maiandra GD" panose="020E0502030308020204" pitchFamily="34" charset="0"/>
              </a:rPr>
            </a:br>
            <a:r>
              <a:rPr lang="en-US" sz="4399" b="1" dirty="0">
                <a:latin typeface="Maiandra GD" panose="020E0502030308020204" pitchFamily="34" charset="0"/>
              </a:rPr>
              <a:t>He sees all the sons of man;</a:t>
            </a:r>
          </a:p>
        </p:txBody>
      </p:sp>
    </p:spTree>
    <p:extLst>
      <p:ext uri="{BB962C8B-B14F-4D97-AF65-F5344CB8AC3E}">
        <p14:creationId xmlns:p14="http://schemas.microsoft.com/office/powerpoint/2010/main" val="285806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367447"/>
            <a:ext cx="12039600" cy="2123105"/>
          </a:xfrm>
          <a:prstGeom prst="rect">
            <a:avLst/>
          </a:prstGeom>
        </p:spPr>
        <p:txBody>
          <a:bodyPr wrap="square">
            <a:spAutoFit/>
          </a:bodyPr>
          <a:lstStyle/>
          <a:p>
            <a:r>
              <a:rPr lang="en-US" sz="4399" b="1" baseline="30000" dirty="0">
                <a:latin typeface="Maiandra GD" panose="020E0502030308020204" pitchFamily="34" charset="0"/>
              </a:rPr>
              <a:t>14 </a:t>
            </a:r>
            <a:br>
              <a:rPr lang="en-US" sz="4399" b="1" dirty="0">
                <a:latin typeface="Maiandra GD" panose="020E0502030308020204" pitchFamily="34" charset="0"/>
              </a:rPr>
            </a:br>
            <a:r>
              <a:rPr lang="en-US" sz="4399" b="1" dirty="0">
                <a:latin typeface="Maiandra GD" panose="020E0502030308020204" pitchFamily="34" charset="0"/>
              </a:rPr>
              <a:t>From His dwelling place He looks closely</a:t>
            </a:r>
            <a:br>
              <a:rPr lang="en-US" sz="4399" b="1" dirty="0">
                <a:latin typeface="Maiandra GD" panose="020E0502030308020204" pitchFamily="34" charset="0"/>
              </a:rPr>
            </a:br>
            <a:r>
              <a:rPr lang="en-US" sz="4399" b="1" dirty="0">
                <a:latin typeface="Maiandra GD" panose="020E0502030308020204" pitchFamily="34" charset="0"/>
              </a:rPr>
              <a:t>Upon all the inhabitants of the earth—</a:t>
            </a:r>
          </a:p>
        </p:txBody>
      </p:sp>
    </p:spTree>
    <p:extLst>
      <p:ext uri="{BB962C8B-B14F-4D97-AF65-F5344CB8AC3E}">
        <p14:creationId xmlns:p14="http://schemas.microsoft.com/office/powerpoint/2010/main" val="316082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367363"/>
            <a:ext cx="12039600" cy="2123274"/>
          </a:xfrm>
          <a:prstGeom prst="rect">
            <a:avLst/>
          </a:prstGeom>
        </p:spPr>
        <p:txBody>
          <a:bodyPr wrap="square">
            <a:spAutoFit/>
          </a:bodyPr>
          <a:lstStyle/>
          <a:p>
            <a:r>
              <a:rPr lang="en-US" sz="4399" b="1" baseline="30000" dirty="0">
                <a:latin typeface="Maiandra GD" panose="020E0502030308020204" pitchFamily="34" charset="0"/>
              </a:rPr>
              <a:t>15 </a:t>
            </a:r>
            <a:br>
              <a:rPr lang="en-US" sz="4399" b="1" dirty="0">
                <a:latin typeface="Maiandra GD" panose="020E0502030308020204" pitchFamily="34" charset="0"/>
              </a:rPr>
            </a:br>
            <a:r>
              <a:rPr lang="en-US" sz="4399" b="1" dirty="0">
                <a:latin typeface="Maiandra GD" panose="020E0502030308020204" pitchFamily="34" charset="0"/>
              </a:rPr>
              <a:t>He who fashions the hearts of them all,</a:t>
            </a:r>
            <a:br>
              <a:rPr lang="en-US" sz="4399" b="1" dirty="0">
                <a:latin typeface="Maiandra GD" panose="020E0502030308020204" pitchFamily="34" charset="0"/>
              </a:rPr>
            </a:br>
            <a:r>
              <a:rPr lang="en-US" sz="4399" b="1" dirty="0">
                <a:latin typeface="Maiandra GD" panose="020E0502030308020204" pitchFamily="34" charset="0"/>
              </a:rPr>
              <a:t>Who considers and understands all that they do.</a:t>
            </a:r>
          </a:p>
        </p:txBody>
      </p:sp>
    </p:spTree>
    <p:extLst>
      <p:ext uri="{BB962C8B-B14F-4D97-AF65-F5344CB8AC3E}">
        <p14:creationId xmlns:p14="http://schemas.microsoft.com/office/powerpoint/2010/main" val="17418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028873"/>
            <a:ext cx="12039599" cy="2800254"/>
          </a:xfrm>
          <a:prstGeom prst="rect">
            <a:avLst/>
          </a:prstGeom>
        </p:spPr>
        <p:txBody>
          <a:bodyPr wrap="square">
            <a:spAutoFit/>
          </a:bodyPr>
          <a:lstStyle/>
          <a:p>
            <a:r>
              <a:rPr lang="en-US" sz="4399" b="1" baseline="30000" dirty="0">
                <a:latin typeface="Maiandra GD" panose="020E0502030308020204" pitchFamily="34" charset="0"/>
              </a:rPr>
              <a:t>16 </a:t>
            </a:r>
            <a:br>
              <a:rPr lang="en-US" sz="4399" b="1" dirty="0">
                <a:latin typeface="Maiandra GD" panose="020E0502030308020204" pitchFamily="34" charset="0"/>
              </a:rPr>
            </a:br>
            <a:r>
              <a:rPr lang="en-US" sz="4399" b="1" dirty="0">
                <a:latin typeface="Maiandra GD" panose="020E0502030308020204" pitchFamily="34" charset="0"/>
              </a:rPr>
              <a:t>The king is not saved by the great size of his army; A warrior is not rescued by his great strength.</a:t>
            </a:r>
          </a:p>
        </p:txBody>
      </p:sp>
    </p:spTree>
    <p:extLst>
      <p:ext uri="{BB962C8B-B14F-4D97-AF65-F5344CB8AC3E}">
        <p14:creationId xmlns:p14="http://schemas.microsoft.com/office/powerpoint/2010/main" val="338582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74612" y="2367363"/>
            <a:ext cx="12039600" cy="2123274"/>
          </a:xfrm>
          <a:prstGeom prst="rect">
            <a:avLst/>
          </a:prstGeom>
        </p:spPr>
        <p:txBody>
          <a:bodyPr wrap="square">
            <a:spAutoFit/>
          </a:bodyPr>
          <a:lstStyle/>
          <a:p>
            <a:r>
              <a:rPr lang="en-US" sz="4399" b="1" baseline="30000" dirty="0">
                <a:latin typeface="Maiandra GD" panose="020E0502030308020204" pitchFamily="34" charset="0"/>
              </a:rPr>
              <a:t>17 </a:t>
            </a:r>
            <a:br>
              <a:rPr lang="en-US" sz="4399" b="1" dirty="0">
                <a:latin typeface="Maiandra GD" panose="020E0502030308020204" pitchFamily="34" charset="0"/>
              </a:rPr>
            </a:br>
            <a:r>
              <a:rPr lang="en-US" sz="4399" b="1" dirty="0">
                <a:latin typeface="Maiandra GD" panose="020E0502030308020204" pitchFamily="34" charset="0"/>
              </a:rPr>
              <a:t>A horse is a false hope for victory;</a:t>
            </a:r>
            <a:br>
              <a:rPr lang="en-US" sz="4399" b="1" dirty="0">
                <a:latin typeface="Maiandra GD" panose="020E0502030308020204" pitchFamily="34" charset="0"/>
              </a:rPr>
            </a:br>
            <a:r>
              <a:rPr lang="en-US" sz="4399" b="1" dirty="0">
                <a:latin typeface="Maiandra GD" panose="020E0502030308020204" pitchFamily="34" charset="0"/>
              </a:rPr>
              <a:t>Nor does it deliver anyone by its great strength.</a:t>
            </a:r>
          </a:p>
        </p:txBody>
      </p:sp>
    </p:spTree>
    <p:extLst>
      <p:ext uri="{BB962C8B-B14F-4D97-AF65-F5344CB8AC3E}">
        <p14:creationId xmlns:p14="http://schemas.microsoft.com/office/powerpoint/2010/main" val="11242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2_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1470</TotalTime>
  <Words>428</Words>
  <Application>Microsoft Office PowerPoint</Application>
  <PresentationFormat>Custom</PresentationFormat>
  <Paragraphs>26</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Californian FB</vt:lpstr>
      <vt:lpstr>Cambria</vt:lpstr>
      <vt:lpstr>Maiandra GD</vt:lpstr>
      <vt:lpstr>Red Radial 16x9</vt:lpstr>
      <vt:lpstr>2_Red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Perpspective</dc:title>
  <dc:creator>Joel Flowers</dc:creator>
  <cp:lastModifiedBy>Joe Puetz</cp:lastModifiedBy>
  <cp:revision>76</cp:revision>
  <cp:lastPrinted>2020-07-05T12:00:34Z</cp:lastPrinted>
  <dcterms:created xsi:type="dcterms:W3CDTF">2018-06-30T22:09:46Z</dcterms:created>
  <dcterms:modified xsi:type="dcterms:W3CDTF">2023-07-02T00:33:27Z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