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16"/>
  </p:notesMasterIdLst>
  <p:handoutMasterIdLst>
    <p:handoutMasterId r:id="rId17"/>
  </p:handoutMasterIdLst>
  <p:sldIdLst>
    <p:sldId id="325" r:id="rId6"/>
    <p:sldId id="377" r:id="rId7"/>
    <p:sldId id="378" r:id="rId8"/>
    <p:sldId id="379" r:id="rId9"/>
    <p:sldId id="380" r:id="rId10"/>
    <p:sldId id="381" r:id="rId11"/>
    <p:sldId id="390" r:id="rId12"/>
    <p:sldId id="382" r:id="rId13"/>
    <p:sldId id="389" r:id="rId14"/>
    <p:sldId id="383" r:id="rId15"/>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280" autoAdjust="0"/>
  </p:normalViewPr>
  <p:slideViewPr>
    <p:cSldViewPr>
      <p:cViewPr varScale="1">
        <p:scale>
          <a:sx n="111" d="100"/>
          <a:sy n="111" d="100"/>
        </p:scale>
        <p:origin x="594" y="96"/>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7/22/2023</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7/22/2023</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7/22/2023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7/22/2023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267168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7/22/2023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520200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7/22/2023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178894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7/22/2023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4217811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7/22/2023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924243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7/22/2023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120510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0791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7/22/2023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1117605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3682471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290911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7/22/2023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462082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7/22/2023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452481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7/22/2023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7/22/2023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7/22/2023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7/22/2023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7/22/2023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7/22/2023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3147628099"/>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gs>
            <a:gs pos="44000">
              <a:schemeClr val="bg2"/>
            </a:gs>
            <a:gs pos="100000">
              <a:schemeClr val="bg2">
                <a:shade val="5000"/>
                <a:satMod val="100000"/>
                <a:lumMod val="85000"/>
                <a:lumOff val="15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kumimoji="0" lang="en-US" sz="3600" b="0" i="0" u="none" strike="noStrike" kern="1200" cap="none" spc="0" normalizeH="0" baseline="0" noProof="0" dirty="0">
                <a:ln>
                  <a:noFill/>
                </a:ln>
                <a:solidFill>
                  <a:prstClr val="white"/>
                </a:solidFill>
                <a:effectLst/>
                <a:uLnTx/>
                <a:uFillTx/>
                <a:latin typeface="Cambria"/>
                <a:ea typeface="+mn-ea"/>
                <a:cs typeface="+mn-cs"/>
              </a:rPr>
              <a:t>Matthew 6:1-6, 16-24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36521" y="2133600"/>
            <a:ext cx="12115782" cy="1865126"/>
            <a:chOff x="950911" y="1752600"/>
            <a:chExt cx="10287000" cy="1865126"/>
          </a:xfrm>
        </p:grpSpPr>
        <p:sp>
          <p:nvSpPr>
            <p:cNvPr id="2" name="TextBox 1">
              <a:extLst>
                <a:ext uri="{FF2B5EF4-FFF2-40B4-BE49-F238E27FC236}">
                  <a16:creationId xmlns:a16="http://schemas.microsoft.com/office/drawing/2014/main" id="{F4315238-42E0-4969-3603-06C0BC29D84A}"/>
                </a:ext>
              </a:extLst>
            </p:cNvPr>
            <p:cNvSpPr txBox="1"/>
            <p:nvPr/>
          </p:nvSpPr>
          <p:spPr>
            <a:xfrm>
              <a:off x="950911" y="1752600"/>
              <a:ext cx="10287000" cy="18651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5400" b="1" dirty="0">
                  <a:solidFill>
                    <a:prstClr val="white"/>
                  </a:solidFill>
                  <a:latin typeface="Californian FB" panose="0207040306080B030204" pitchFamily="18" charset="0"/>
                </a:rPr>
                <a:t>The Audience</a:t>
              </a:r>
              <a:endParaRPr kumimoji="0" lang="en-US" sz="66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2023: A Year of Service – Be A Disciple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819400"/>
              <a:ext cx="9575335" cy="0"/>
            </a:xfrm>
            <a:prstGeom prst="line">
              <a:avLst/>
            </a:prstGeom>
            <a:ln w="28575">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DEEEFC-119E-7ADB-373A-53B06A07F826}"/>
              </a:ext>
            </a:extLst>
          </p:cNvPr>
          <p:cNvSpPr txBox="1"/>
          <p:nvPr/>
        </p:nvSpPr>
        <p:spPr>
          <a:xfrm>
            <a:off x="74612" y="1536174"/>
            <a:ext cx="12039600" cy="3785652"/>
          </a:xfrm>
          <a:prstGeom prst="rect">
            <a:avLst/>
          </a:prstGeom>
          <a:noFill/>
        </p:spPr>
        <p:txBody>
          <a:bodyPr wrap="square">
            <a:spAutoFit/>
          </a:bodyPr>
          <a:lstStyle/>
          <a:p>
            <a:r>
              <a:rPr lang="en-US" sz="4000" b="1" baseline="30000" dirty="0">
                <a:effectLst/>
                <a:latin typeface="Maiandra GD" panose="020E0502030308020204" pitchFamily="34" charset="0"/>
              </a:rPr>
              <a:t>24 </a:t>
            </a:r>
            <a:r>
              <a:rPr lang="en-US" sz="4000" b="1" dirty="0">
                <a:effectLst/>
                <a:latin typeface="Maiandra GD" panose="020E0502030308020204" pitchFamily="34" charset="0"/>
              </a:rPr>
              <a:t>“No one can serve two masters; for either he will hate the one and love the other, or he will be devoted to the one and despise the other. </a:t>
            </a:r>
          </a:p>
          <a:p>
            <a:r>
              <a:rPr lang="en-US" sz="4000" b="1" dirty="0">
                <a:effectLst/>
                <a:latin typeface="Maiandra GD" panose="020E0502030308020204" pitchFamily="34" charset="0"/>
              </a:rPr>
              <a:t>You cannot serve God and mammon [money, possessions, fame, status, or whatever is valued more than the Lord].</a:t>
            </a:r>
            <a:endParaRPr lang="en-US" sz="4000" b="1" dirty="0">
              <a:latin typeface="Maiandra GD" panose="020E0502030308020204" pitchFamily="34" charset="0"/>
            </a:endParaRPr>
          </a:p>
        </p:txBody>
      </p:sp>
    </p:spTree>
    <p:extLst>
      <p:ext uri="{BB962C8B-B14F-4D97-AF65-F5344CB8AC3E}">
        <p14:creationId xmlns:p14="http://schemas.microsoft.com/office/powerpoint/2010/main" val="1242215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965F90-0705-3429-779A-8F6B40360D4F}"/>
              </a:ext>
            </a:extLst>
          </p:cNvPr>
          <p:cNvSpPr txBox="1"/>
          <p:nvPr/>
        </p:nvSpPr>
        <p:spPr>
          <a:xfrm>
            <a:off x="74612" y="1628507"/>
            <a:ext cx="12039600" cy="3600986"/>
          </a:xfrm>
          <a:prstGeom prst="rect">
            <a:avLst/>
          </a:prstGeom>
          <a:noFill/>
        </p:spPr>
        <p:txBody>
          <a:bodyPr wrap="square">
            <a:spAutoFit/>
          </a:bodyPr>
          <a:lstStyle/>
          <a:p>
            <a:pPr algn="l"/>
            <a:r>
              <a:rPr lang="en-US" sz="4400" b="1" i="1" u="sng" dirty="0">
                <a:effectLst/>
                <a:latin typeface="Maiandra GD" panose="020E0502030308020204" pitchFamily="34" charset="0"/>
              </a:rPr>
              <a:t>Giving to the Poor and Prayer</a:t>
            </a:r>
          </a:p>
          <a:p>
            <a:pPr algn="l"/>
            <a:endParaRPr lang="en-US" sz="2000" b="1" dirty="0">
              <a:effectLst/>
              <a:latin typeface="Maiandra GD" panose="020E0502030308020204" pitchFamily="34" charset="0"/>
            </a:endParaRPr>
          </a:p>
          <a:p>
            <a:pPr algn="l"/>
            <a:r>
              <a:rPr lang="en-US" sz="4000" b="1" dirty="0">
                <a:effectLst/>
                <a:latin typeface="Maiandra GD" panose="020E0502030308020204" pitchFamily="34" charset="0"/>
              </a:rPr>
              <a:t>6 “Be [very] careful not to do your good deeds publicly, to be seen by men; otherwise you will have no reward [prepared and awaiting you] with your Father who is in heaven.</a:t>
            </a:r>
          </a:p>
        </p:txBody>
      </p:sp>
    </p:spTree>
    <p:extLst>
      <p:ext uri="{BB962C8B-B14F-4D97-AF65-F5344CB8AC3E}">
        <p14:creationId xmlns:p14="http://schemas.microsoft.com/office/powerpoint/2010/main" val="2875148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7151B1-CC52-D9C1-DCBC-73E852B7CD7D}"/>
              </a:ext>
            </a:extLst>
          </p:cNvPr>
          <p:cNvSpPr txBox="1"/>
          <p:nvPr/>
        </p:nvSpPr>
        <p:spPr>
          <a:xfrm>
            <a:off x="74612" y="1228397"/>
            <a:ext cx="12039600" cy="4401205"/>
          </a:xfrm>
          <a:prstGeom prst="rect">
            <a:avLst/>
          </a:prstGeom>
          <a:noFill/>
        </p:spPr>
        <p:txBody>
          <a:bodyPr wrap="square">
            <a:spAutoFit/>
          </a:bodyPr>
          <a:lstStyle/>
          <a:p>
            <a:r>
              <a:rPr lang="en-US" sz="4000" b="1" baseline="30000" dirty="0">
                <a:effectLst/>
                <a:latin typeface="Maiandra GD" panose="020E0502030308020204" pitchFamily="34" charset="0"/>
              </a:rPr>
              <a:t>2 </a:t>
            </a:r>
            <a:r>
              <a:rPr lang="en-US" sz="4000" b="1" dirty="0">
                <a:effectLst/>
                <a:latin typeface="Maiandra GD" panose="020E0502030308020204" pitchFamily="34" charset="0"/>
              </a:rPr>
              <a:t>“So whenever you give to the poor and do acts of kindness, do not blow a trumpet before you [to advertise it], as the hypocrites do [like actors acting out a role] in the synagogues and in the streets, so that they may be honored and recognized and </a:t>
            </a:r>
          </a:p>
          <a:p>
            <a:r>
              <a:rPr lang="en-US" sz="4000" b="1" dirty="0">
                <a:effectLst/>
                <a:latin typeface="Maiandra GD" panose="020E0502030308020204" pitchFamily="34" charset="0"/>
              </a:rPr>
              <a:t>praised by men. I assure you and most solemnly say to you, they [already] have their reward in full.</a:t>
            </a:r>
            <a:endParaRPr lang="en-US" sz="4000" b="1" dirty="0">
              <a:latin typeface="Maiandra GD" panose="020E0502030308020204" pitchFamily="34" charset="0"/>
            </a:endParaRPr>
          </a:p>
        </p:txBody>
      </p:sp>
    </p:spTree>
    <p:extLst>
      <p:ext uri="{BB962C8B-B14F-4D97-AF65-F5344CB8AC3E}">
        <p14:creationId xmlns:p14="http://schemas.microsoft.com/office/powerpoint/2010/main" val="302785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833D0F-9C94-0FB2-643D-E36515AE29D7}"/>
              </a:ext>
            </a:extLst>
          </p:cNvPr>
          <p:cNvSpPr txBox="1"/>
          <p:nvPr/>
        </p:nvSpPr>
        <p:spPr>
          <a:xfrm>
            <a:off x="74612" y="1536174"/>
            <a:ext cx="12039600" cy="3785652"/>
          </a:xfrm>
          <a:prstGeom prst="rect">
            <a:avLst/>
          </a:prstGeom>
          <a:noFill/>
        </p:spPr>
        <p:txBody>
          <a:bodyPr wrap="square">
            <a:spAutoFit/>
          </a:bodyPr>
          <a:lstStyle/>
          <a:p>
            <a:r>
              <a:rPr lang="en-US" sz="4000" b="1" baseline="30000" dirty="0">
                <a:effectLst/>
                <a:latin typeface="Maiandra GD" panose="020E0502030308020204" pitchFamily="34" charset="0"/>
              </a:rPr>
              <a:t>3 </a:t>
            </a:r>
            <a:r>
              <a:rPr lang="en-US" sz="4000" b="1" dirty="0">
                <a:effectLst/>
                <a:latin typeface="Maiandra GD" panose="020E0502030308020204" pitchFamily="34" charset="0"/>
              </a:rPr>
              <a:t>But when you give to the poor and do acts of kindness, do not let your left hand know what your right hand is doing [give in complete secrecy], </a:t>
            </a:r>
            <a:r>
              <a:rPr lang="en-US" sz="4000" b="1" baseline="30000" dirty="0">
                <a:effectLst/>
                <a:latin typeface="Maiandra GD" panose="020E0502030308020204" pitchFamily="34" charset="0"/>
              </a:rPr>
              <a:t>4 </a:t>
            </a:r>
            <a:r>
              <a:rPr lang="en-US" sz="4000" b="1" dirty="0">
                <a:effectLst/>
                <a:latin typeface="Maiandra GD" panose="020E0502030308020204" pitchFamily="34" charset="0"/>
              </a:rPr>
              <a:t>so that your charitable acts will be done in secret; and your Father who sees [what is done] in secret will reward you.</a:t>
            </a:r>
            <a:endParaRPr lang="en-US" sz="4000" b="1" dirty="0">
              <a:latin typeface="Maiandra GD" panose="020E0502030308020204" pitchFamily="34" charset="0"/>
            </a:endParaRPr>
          </a:p>
        </p:txBody>
      </p:sp>
    </p:spTree>
    <p:extLst>
      <p:ext uri="{BB962C8B-B14F-4D97-AF65-F5344CB8AC3E}">
        <p14:creationId xmlns:p14="http://schemas.microsoft.com/office/powerpoint/2010/main" val="3334465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8D840F-2BAD-3E31-62C2-DF5035A9D087}"/>
              </a:ext>
            </a:extLst>
          </p:cNvPr>
          <p:cNvSpPr txBox="1"/>
          <p:nvPr/>
        </p:nvSpPr>
        <p:spPr>
          <a:xfrm>
            <a:off x="74612" y="612844"/>
            <a:ext cx="12039600" cy="5632311"/>
          </a:xfrm>
          <a:prstGeom prst="rect">
            <a:avLst/>
          </a:prstGeom>
          <a:noFill/>
        </p:spPr>
        <p:txBody>
          <a:bodyPr wrap="square">
            <a:spAutoFit/>
          </a:bodyPr>
          <a:lstStyle/>
          <a:p>
            <a:r>
              <a:rPr lang="en-US" sz="4000" b="1" baseline="30000" dirty="0">
                <a:effectLst/>
                <a:latin typeface="Maiandra GD" panose="020E0502030308020204" pitchFamily="34" charset="0"/>
              </a:rPr>
              <a:t>5 </a:t>
            </a:r>
            <a:r>
              <a:rPr lang="en-US" sz="4000" b="1" dirty="0">
                <a:effectLst/>
                <a:latin typeface="Maiandra GD" panose="020E0502030308020204" pitchFamily="34" charset="0"/>
              </a:rPr>
              <a:t>“Also, when you pray, do not be like the hypocrites; for they love to pray [publicly] standing in the synagogues and on the corners of the streets so that they may be seen by men. I assure you and most solemnly say to you, they [already] have their reward in full. </a:t>
            </a:r>
            <a:r>
              <a:rPr lang="en-US" sz="4000" b="1" baseline="30000" dirty="0">
                <a:effectLst/>
                <a:latin typeface="Maiandra GD" panose="020E0502030308020204" pitchFamily="34" charset="0"/>
              </a:rPr>
              <a:t>6 </a:t>
            </a:r>
            <a:r>
              <a:rPr lang="en-US" sz="4000" b="1" dirty="0">
                <a:effectLst/>
                <a:latin typeface="Maiandra GD" panose="020E0502030308020204" pitchFamily="34" charset="0"/>
              </a:rPr>
              <a:t>But when you pray, go into your most private room, close the door and pray to your Father who is in secret, and your Father who sees [what is done] in secret will reward you.</a:t>
            </a:r>
            <a:endParaRPr lang="en-US" sz="4000" b="1" dirty="0">
              <a:latin typeface="Maiandra GD" panose="020E0502030308020204" pitchFamily="34" charset="0"/>
            </a:endParaRPr>
          </a:p>
        </p:txBody>
      </p:sp>
    </p:spTree>
    <p:extLst>
      <p:ext uri="{BB962C8B-B14F-4D97-AF65-F5344CB8AC3E}">
        <p14:creationId xmlns:p14="http://schemas.microsoft.com/office/powerpoint/2010/main" val="3412632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134964-EAC3-9F49-BAA1-D0D2F115340D}"/>
              </a:ext>
            </a:extLst>
          </p:cNvPr>
          <p:cNvSpPr txBox="1"/>
          <p:nvPr/>
        </p:nvSpPr>
        <p:spPr>
          <a:xfrm>
            <a:off x="74612" y="1043731"/>
            <a:ext cx="12039600" cy="4770537"/>
          </a:xfrm>
          <a:prstGeom prst="rect">
            <a:avLst/>
          </a:prstGeom>
          <a:noFill/>
        </p:spPr>
        <p:txBody>
          <a:bodyPr wrap="square">
            <a:spAutoFit/>
          </a:bodyPr>
          <a:lstStyle/>
          <a:p>
            <a:pPr algn="l"/>
            <a:r>
              <a:rPr lang="en-US" sz="4400" b="1" i="1" u="sng" dirty="0">
                <a:effectLst/>
                <a:latin typeface="Maiandra GD" panose="020E0502030308020204" pitchFamily="34" charset="0"/>
              </a:rPr>
              <a:t>Fasting, The True Treasure, Wealth </a:t>
            </a:r>
            <a:r>
              <a:rPr lang="en-US" sz="3600" b="1" i="1" u="sng" dirty="0">
                <a:effectLst/>
                <a:latin typeface="Maiandra GD" panose="020E0502030308020204" pitchFamily="34" charset="0"/>
              </a:rPr>
              <a:t>(Mammon)</a:t>
            </a:r>
          </a:p>
          <a:p>
            <a:pPr algn="l"/>
            <a:endParaRPr lang="en-US" sz="2000" b="1" dirty="0">
              <a:effectLst/>
              <a:latin typeface="Maiandra GD" panose="020E0502030308020204" pitchFamily="34" charset="0"/>
            </a:endParaRPr>
          </a:p>
          <a:p>
            <a:pPr algn="l"/>
            <a:r>
              <a:rPr lang="en-US" sz="4000" b="1" baseline="30000" dirty="0">
                <a:effectLst/>
                <a:latin typeface="Maiandra GD" panose="020E0502030308020204" pitchFamily="34" charset="0"/>
              </a:rPr>
              <a:t>16 </a:t>
            </a:r>
            <a:r>
              <a:rPr lang="en-US" sz="4000" b="1" dirty="0">
                <a:effectLst/>
                <a:latin typeface="Maiandra GD" panose="020E0502030308020204" pitchFamily="34" charset="0"/>
              </a:rPr>
              <a:t>“And whenever you are fasting, do not look gloomy like the hypocrites, for they put on a sad and dismal face [like actors, discoloring their faces with ashes or dirt] so that their fasting may be seen by men. I assure you and most solemnly say to you, they [already] have their reward in full. </a:t>
            </a:r>
          </a:p>
        </p:txBody>
      </p:sp>
    </p:spTree>
    <p:extLst>
      <p:ext uri="{BB962C8B-B14F-4D97-AF65-F5344CB8AC3E}">
        <p14:creationId xmlns:p14="http://schemas.microsoft.com/office/powerpoint/2010/main" val="1699906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807C91-0CD2-6093-1A06-930C8EA7ACF4}"/>
              </a:ext>
            </a:extLst>
          </p:cNvPr>
          <p:cNvSpPr txBox="1"/>
          <p:nvPr/>
        </p:nvSpPr>
        <p:spPr>
          <a:xfrm>
            <a:off x="74612" y="1536174"/>
            <a:ext cx="12039600" cy="3785652"/>
          </a:xfrm>
          <a:prstGeom prst="rect">
            <a:avLst/>
          </a:prstGeom>
          <a:noFill/>
        </p:spPr>
        <p:txBody>
          <a:bodyPr wrap="square">
            <a:spAutoFit/>
          </a:bodyPr>
          <a:lstStyle/>
          <a:p>
            <a:r>
              <a:rPr lang="en-US" sz="4000" dirty="0">
                <a:effectLst/>
                <a:latin typeface="Maiandra GD" panose="020E0502030308020204" pitchFamily="34" charset="0"/>
              </a:rPr>
              <a:t> </a:t>
            </a:r>
            <a:r>
              <a:rPr lang="en-US" sz="4000" baseline="30000" dirty="0">
                <a:effectLst/>
                <a:latin typeface="Maiandra GD" panose="020E0502030308020204" pitchFamily="34" charset="0"/>
              </a:rPr>
              <a:t>17 </a:t>
            </a:r>
            <a:r>
              <a:rPr lang="en-US" sz="4000" dirty="0">
                <a:effectLst/>
                <a:latin typeface="Maiandra GD" panose="020E0502030308020204" pitchFamily="34" charset="0"/>
              </a:rPr>
              <a:t>But when you fast, put oil on your head [as you normally would to groom your hair] and wash your face </a:t>
            </a:r>
            <a:r>
              <a:rPr lang="en-US" sz="4000" baseline="30000" dirty="0">
                <a:effectLst/>
                <a:latin typeface="Maiandra GD" panose="020E0502030308020204" pitchFamily="34" charset="0"/>
              </a:rPr>
              <a:t>18 </a:t>
            </a:r>
            <a:r>
              <a:rPr lang="en-US" sz="4000" dirty="0">
                <a:effectLst/>
                <a:latin typeface="Maiandra GD" panose="020E0502030308020204" pitchFamily="34" charset="0"/>
              </a:rPr>
              <a:t>so that your fasting will not be noticed by people, but by your Father who is in secret; and your Father who sees [what is done] in secret will reward you.</a:t>
            </a:r>
            <a:endParaRPr lang="en-US" sz="4000" dirty="0">
              <a:latin typeface="Maiandra GD" panose="020E0502030308020204" pitchFamily="34" charset="0"/>
            </a:endParaRPr>
          </a:p>
        </p:txBody>
      </p:sp>
    </p:spTree>
    <p:extLst>
      <p:ext uri="{BB962C8B-B14F-4D97-AF65-F5344CB8AC3E}">
        <p14:creationId xmlns:p14="http://schemas.microsoft.com/office/powerpoint/2010/main" val="3036467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42CC86-C526-5A69-0E67-EA51F5B250DD}"/>
              </a:ext>
            </a:extLst>
          </p:cNvPr>
          <p:cNvSpPr txBox="1"/>
          <p:nvPr/>
        </p:nvSpPr>
        <p:spPr>
          <a:xfrm>
            <a:off x="74612" y="920621"/>
            <a:ext cx="12039600" cy="5016758"/>
          </a:xfrm>
          <a:prstGeom prst="rect">
            <a:avLst/>
          </a:prstGeom>
          <a:noFill/>
        </p:spPr>
        <p:txBody>
          <a:bodyPr wrap="square">
            <a:spAutoFit/>
          </a:bodyPr>
          <a:lstStyle/>
          <a:p>
            <a:r>
              <a:rPr lang="en-US" sz="4000" b="1" baseline="30000" dirty="0">
                <a:effectLst/>
                <a:latin typeface="Maiandra GD" panose="020E0502030308020204" pitchFamily="34" charset="0"/>
              </a:rPr>
              <a:t>19 </a:t>
            </a:r>
            <a:r>
              <a:rPr lang="en-US" sz="4000" b="1" dirty="0">
                <a:effectLst/>
                <a:latin typeface="Maiandra GD" panose="020E0502030308020204" pitchFamily="34" charset="0"/>
              </a:rPr>
              <a:t>“Do not store up for yourselves [material] treasures on earth, where moth and rust destroy, and where thieves break in and steal. </a:t>
            </a:r>
            <a:r>
              <a:rPr lang="en-US" sz="4000" b="1" baseline="30000" dirty="0">
                <a:effectLst/>
                <a:latin typeface="Maiandra GD" panose="020E0502030308020204" pitchFamily="34" charset="0"/>
              </a:rPr>
              <a:t>20 </a:t>
            </a:r>
            <a:r>
              <a:rPr lang="en-US" sz="4000" b="1" dirty="0">
                <a:effectLst/>
                <a:latin typeface="Maiandra GD" panose="020E0502030308020204" pitchFamily="34" charset="0"/>
              </a:rPr>
              <a:t>But store up for yourselves treasures in heaven, where neither moth nor rust destroys, and where thieves do not break in and steal; </a:t>
            </a:r>
            <a:r>
              <a:rPr lang="en-US" sz="4000" b="1" baseline="30000" dirty="0">
                <a:effectLst/>
                <a:latin typeface="Maiandra GD" panose="020E0502030308020204" pitchFamily="34" charset="0"/>
              </a:rPr>
              <a:t>21 </a:t>
            </a:r>
            <a:r>
              <a:rPr lang="en-US" sz="4000" b="1" dirty="0">
                <a:effectLst/>
                <a:latin typeface="Maiandra GD" panose="020E0502030308020204" pitchFamily="34" charset="0"/>
              </a:rPr>
              <a:t>for where your treasure is, there your heart [your wishes, your desires; that on which your life centers] will be also.</a:t>
            </a:r>
            <a:endParaRPr lang="en-US" sz="4000" b="1" dirty="0">
              <a:latin typeface="Maiandra GD" panose="020E0502030308020204" pitchFamily="34" charset="0"/>
            </a:endParaRPr>
          </a:p>
        </p:txBody>
      </p:sp>
    </p:spTree>
    <p:extLst>
      <p:ext uri="{BB962C8B-B14F-4D97-AF65-F5344CB8AC3E}">
        <p14:creationId xmlns:p14="http://schemas.microsoft.com/office/powerpoint/2010/main" val="2667863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EF53C0E-BC1F-BD3F-C0E6-74D8971618D1}"/>
              </a:ext>
            </a:extLst>
          </p:cNvPr>
          <p:cNvSpPr txBox="1"/>
          <p:nvPr/>
        </p:nvSpPr>
        <p:spPr>
          <a:xfrm>
            <a:off x="74612" y="920621"/>
            <a:ext cx="12039600" cy="5016758"/>
          </a:xfrm>
          <a:prstGeom prst="rect">
            <a:avLst/>
          </a:prstGeom>
          <a:noFill/>
        </p:spPr>
        <p:txBody>
          <a:bodyPr wrap="square">
            <a:spAutoFit/>
          </a:bodyPr>
          <a:lstStyle/>
          <a:p>
            <a:r>
              <a:rPr lang="en-US" sz="4000" b="1" baseline="30000" dirty="0">
                <a:effectLst/>
                <a:latin typeface="Maiandra GD" panose="020E0502030308020204" pitchFamily="34" charset="0"/>
              </a:rPr>
              <a:t>22 </a:t>
            </a:r>
            <a:r>
              <a:rPr lang="en-US" sz="4000" b="1" dirty="0">
                <a:effectLst/>
                <a:latin typeface="Maiandra GD" panose="020E0502030308020204" pitchFamily="34" charset="0"/>
              </a:rPr>
              <a:t>“The eye is the lamp of the body; so if your eye is clear [spiritually perceptive], your whole body will be full of light [benefiting from God’s precepts]. </a:t>
            </a:r>
          </a:p>
          <a:p>
            <a:r>
              <a:rPr lang="en-US" sz="4000" b="1" baseline="30000" dirty="0">
                <a:effectLst/>
                <a:latin typeface="Maiandra GD" panose="020E0502030308020204" pitchFamily="34" charset="0"/>
              </a:rPr>
              <a:t>23 </a:t>
            </a:r>
            <a:r>
              <a:rPr lang="en-US" sz="4000" b="1" dirty="0">
                <a:effectLst/>
                <a:latin typeface="Maiandra GD" panose="020E0502030308020204" pitchFamily="34" charset="0"/>
              </a:rPr>
              <a:t>But if your eye is bad [spiritually blind], your whole body will be full of darkness [devoid of God’s precepts]. So if the [very] light inside you [your inner self, your heart, your conscience] is darkness, how great and terrible is that darkness!</a:t>
            </a:r>
            <a:endParaRPr lang="en-US" sz="4000" b="1" dirty="0">
              <a:latin typeface="Maiandra GD" panose="020E0502030308020204" pitchFamily="34" charset="0"/>
            </a:endParaRPr>
          </a:p>
        </p:txBody>
      </p:sp>
    </p:spTree>
    <p:extLst>
      <p:ext uri="{BB962C8B-B14F-4D97-AF65-F5344CB8AC3E}">
        <p14:creationId xmlns:p14="http://schemas.microsoft.com/office/powerpoint/2010/main" val="128364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2_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Override1.xml><?xml version="1.0" encoding="utf-8"?>
<a:themeOverride xmlns:a="http://schemas.openxmlformats.org/drawingml/2006/main">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076977-ECB7-44C2-A70D-853BB6B41242}">
  <ds:schemaRef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4873beb7-5857-4685-be1f-d57550cc96cc"/>
    <ds:schemaRef ds:uri="http://schemas.openxmlformats.org/package/2006/metadata/core-properties"/>
    <ds:schemaRef ds:uri="http://purl.org/dc/dcmitype/"/>
    <ds:schemaRef ds:uri="http://purl.org/dc/terms/"/>
    <ds:schemaRef ds:uri="http://purl.org/dc/elements/1.1/"/>
  </ds:schemaRefs>
</ds:datastoreItem>
</file>

<file path=customXml/itemProps3.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1447</TotalTime>
  <Words>691</Words>
  <Application>Microsoft Office PowerPoint</Application>
  <PresentationFormat>Custom</PresentationFormat>
  <Paragraphs>23</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Californian FB</vt:lpstr>
      <vt:lpstr>Cambria</vt:lpstr>
      <vt:lpstr>Maiandra GD</vt:lpstr>
      <vt:lpstr>Red Radial 16x9</vt:lpstr>
      <vt:lpstr>2_Red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Audience</dc:title>
  <dc:creator>Joel Flowers</dc:creator>
  <cp:lastModifiedBy>Joe Puetz</cp:lastModifiedBy>
  <cp:revision>36</cp:revision>
  <cp:lastPrinted>2020-07-05T12:00:34Z</cp:lastPrinted>
  <dcterms:created xsi:type="dcterms:W3CDTF">2018-06-30T22:09:46Z</dcterms:created>
  <dcterms:modified xsi:type="dcterms:W3CDTF">2023-07-23T01:58:07Z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