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3"/>
  </p:notesMasterIdLst>
  <p:handoutMasterIdLst>
    <p:handoutMasterId r:id="rId14"/>
  </p:handoutMasterIdLst>
  <p:sldIdLst>
    <p:sldId id="325" r:id="rId6"/>
    <p:sldId id="383" r:id="rId7"/>
    <p:sldId id="384" r:id="rId8"/>
    <p:sldId id="385" r:id="rId9"/>
    <p:sldId id="386" r:id="rId10"/>
    <p:sldId id="387" r:id="rId11"/>
    <p:sldId id="388" r:id="rId1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11" d="100"/>
          <a:sy n="111" d="100"/>
        </p:scale>
        <p:origin x="594"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7/29/2023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7/29/2023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53259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857611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52151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3370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6612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39286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0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49097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913933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77658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72093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385076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635312509"/>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600" b="0" i="0" u="none" strike="noStrike" kern="1200" cap="none" spc="0" normalizeH="0" baseline="0" noProof="0" dirty="0">
                <a:ln>
                  <a:noFill/>
                </a:ln>
                <a:solidFill>
                  <a:prstClr val="white"/>
                </a:solidFill>
                <a:effectLst/>
                <a:uLnTx/>
                <a:uFillTx/>
                <a:latin typeface="Cambria"/>
                <a:ea typeface="+mn-ea"/>
                <a:cs typeface="+mn-cs"/>
              </a:rPr>
              <a:t>Matthew 6:24-34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God’s Advice On Anxiety</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DEEEFC-119E-7ADB-373A-53B06A07F826}"/>
              </a:ext>
            </a:extLst>
          </p:cNvPr>
          <p:cNvSpPr txBox="1"/>
          <p:nvPr/>
        </p:nvSpPr>
        <p:spPr>
          <a:xfrm>
            <a:off x="74612" y="1351508"/>
            <a:ext cx="12039600" cy="4154984"/>
          </a:xfrm>
          <a:prstGeom prst="rect">
            <a:avLst/>
          </a:prstGeom>
          <a:noFill/>
        </p:spPr>
        <p:txBody>
          <a:bodyPr wrap="square">
            <a:spAutoFit/>
          </a:bodyPr>
          <a:lstStyle/>
          <a:p>
            <a:r>
              <a:rPr lang="en-US" sz="4400" b="1" baseline="30000" dirty="0">
                <a:effectLst/>
                <a:latin typeface="Maiandra GD" panose="020E0502030308020204" pitchFamily="34" charset="0"/>
              </a:rPr>
              <a:t>24 </a:t>
            </a:r>
            <a:r>
              <a:rPr lang="en-US" sz="4400" b="1" dirty="0">
                <a:effectLst/>
                <a:latin typeface="Maiandra GD" panose="020E0502030308020204" pitchFamily="34" charset="0"/>
              </a:rPr>
              <a:t>“No one can serve two masters; for either he will hate the one and love the other, or he will be devoted to the one and despise the other. You cannot serve God and mammon [money, possessions, fame, status, or whatever is valued more than the Lord].</a:t>
            </a:r>
            <a:endParaRPr lang="en-US" sz="4400" b="1" dirty="0">
              <a:latin typeface="Maiandra GD" panose="020E0502030308020204" pitchFamily="34" charset="0"/>
            </a:endParaRPr>
          </a:p>
        </p:txBody>
      </p:sp>
    </p:spTree>
    <p:extLst>
      <p:ext uri="{BB962C8B-B14F-4D97-AF65-F5344CB8AC3E}">
        <p14:creationId xmlns:p14="http://schemas.microsoft.com/office/powerpoint/2010/main" val="124221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889C6-9A80-D5A4-30D4-18E8E0B97795}"/>
              </a:ext>
            </a:extLst>
          </p:cNvPr>
          <p:cNvSpPr txBox="1"/>
          <p:nvPr/>
        </p:nvSpPr>
        <p:spPr>
          <a:xfrm>
            <a:off x="74612" y="0"/>
            <a:ext cx="12039600" cy="6863417"/>
          </a:xfrm>
          <a:prstGeom prst="rect">
            <a:avLst/>
          </a:prstGeom>
          <a:noFill/>
        </p:spPr>
        <p:txBody>
          <a:bodyPr wrap="square">
            <a:spAutoFit/>
          </a:bodyPr>
          <a:lstStyle/>
          <a:p>
            <a:pPr algn="l"/>
            <a:r>
              <a:rPr lang="en-US" sz="4000" b="1" i="1" u="sng" dirty="0">
                <a:effectLst/>
                <a:latin typeface="Maiandra GD" panose="020E0502030308020204" pitchFamily="34" charset="0"/>
              </a:rPr>
              <a:t>The Cure for Anxiety</a:t>
            </a:r>
          </a:p>
          <a:p>
            <a:pPr algn="l"/>
            <a:r>
              <a:rPr lang="en-US" sz="4000" b="1" baseline="30000" dirty="0">
                <a:effectLst/>
                <a:latin typeface="Maiandra GD" panose="020E0502030308020204" pitchFamily="34" charset="0"/>
              </a:rPr>
              <a:t>25 </a:t>
            </a:r>
            <a:r>
              <a:rPr lang="en-US" sz="4000" b="1" dirty="0">
                <a:effectLst/>
                <a:latin typeface="Maiandra GD" panose="020E0502030308020204" pitchFamily="34" charset="0"/>
              </a:rPr>
              <a:t>“Therefore I tell you, stop being worried or </a:t>
            </a:r>
          </a:p>
          <a:p>
            <a:pPr algn="l"/>
            <a:r>
              <a:rPr lang="en-US" sz="4000" b="1" dirty="0">
                <a:effectLst/>
                <a:latin typeface="Maiandra GD" panose="020E0502030308020204" pitchFamily="34" charset="0"/>
              </a:rPr>
              <a:t>anxious (perpetually uneasy, distracted) about your life, as to what you will eat or what you will drink; nor about your body, as to what you will wear. Is life not more than food, and the body more than clothing? </a:t>
            </a:r>
            <a:r>
              <a:rPr lang="en-US" sz="4000" b="1" baseline="30000" dirty="0">
                <a:effectLst/>
                <a:latin typeface="Maiandra GD" panose="020E0502030308020204" pitchFamily="34" charset="0"/>
              </a:rPr>
              <a:t>26 </a:t>
            </a:r>
            <a:r>
              <a:rPr lang="en-US" sz="4000" b="1" dirty="0">
                <a:effectLst/>
                <a:latin typeface="Maiandra GD" panose="020E0502030308020204" pitchFamily="34" charset="0"/>
              </a:rPr>
              <a:t>Look at the birds of the air; they neither sow [seed] nor reap [the harvest] nor gather [the crops] into barns, and yet your heavenly Father keeps feeding them. Are you not worth much more than they?</a:t>
            </a:r>
          </a:p>
        </p:txBody>
      </p:sp>
    </p:spTree>
    <p:extLst>
      <p:ext uri="{BB962C8B-B14F-4D97-AF65-F5344CB8AC3E}">
        <p14:creationId xmlns:p14="http://schemas.microsoft.com/office/powerpoint/2010/main" val="310032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BF425A-E699-F9E6-6B43-4DCD93EA84FE}"/>
              </a:ext>
            </a:extLst>
          </p:cNvPr>
          <p:cNvSpPr txBox="1"/>
          <p:nvPr/>
        </p:nvSpPr>
        <p:spPr>
          <a:xfrm>
            <a:off x="74612" y="674400"/>
            <a:ext cx="12039600" cy="5509200"/>
          </a:xfrm>
          <a:prstGeom prst="rect">
            <a:avLst/>
          </a:prstGeom>
          <a:noFill/>
        </p:spPr>
        <p:txBody>
          <a:bodyPr wrap="square">
            <a:spAutoFit/>
          </a:bodyPr>
          <a:lstStyle/>
          <a:p>
            <a:r>
              <a:rPr lang="en-US" sz="4400" b="1" dirty="0">
                <a:effectLst/>
                <a:latin typeface="Maiandra GD" panose="020E0502030308020204" pitchFamily="34" charset="0"/>
              </a:rPr>
              <a:t> </a:t>
            </a:r>
            <a:r>
              <a:rPr lang="en-US" sz="4400" b="1" baseline="30000" dirty="0">
                <a:effectLst/>
                <a:latin typeface="Maiandra GD" panose="020E0502030308020204" pitchFamily="34" charset="0"/>
              </a:rPr>
              <a:t>27 </a:t>
            </a:r>
            <a:r>
              <a:rPr lang="en-US" sz="4400" b="1" dirty="0">
                <a:effectLst/>
                <a:latin typeface="Maiandra GD" panose="020E0502030308020204" pitchFamily="34" charset="0"/>
              </a:rPr>
              <a:t>And who of you by worrying can add one hour to [the length of] his life? </a:t>
            </a:r>
            <a:r>
              <a:rPr lang="en-US" sz="4400" b="1" baseline="30000" dirty="0">
                <a:effectLst/>
                <a:latin typeface="Maiandra GD" panose="020E0502030308020204" pitchFamily="34" charset="0"/>
              </a:rPr>
              <a:t>28 </a:t>
            </a:r>
            <a:r>
              <a:rPr lang="en-US" sz="4400" b="1" dirty="0">
                <a:effectLst/>
                <a:latin typeface="Maiandra GD" panose="020E0502030308020204" pitchFamily="34" charset="0"/>
              </a:rPr>
              <a:t>And why are you worried about clothes? See how the lilies and wildflowers of the field grow; they do not labor nor do they spin [wool to make clothing], </a:t>
            </a:r>
            <a:r>
              <a:rPr lang="en-US" sz="4400" b="1" baseline="30000" dirty="0">
                <a:effectLst/>
                <a:latin typeface="Maiandra GD" panose="020E0502030308020204" pitchFamily="34" charset="0"/>
              </a:rPr>
              <a:t>29 </a:t>
            </a:r>
            <a:r>
              <a:rPr lang="en-US" sz="4400" b="1" dirty="0">
                <a:effectLst/>
                <a:latin typeface="Maiandra GD" panose="020E0502030308020204" pitchFamily="34" charset="0"/>
              </a:rPr>
              <a:t>yet I say to you that not even Solomon in all his glory and splendor dressed himself like one of these. </a:t>
            </a:r>
            <a:endParaRPr lang="en-US" sz="4400" b="1" dirty="0">
              <a:latin typeface="Maiandra GD" panose="020E0502030308020204" pitchFamily="34" charset="0"/>
            </a:endParaRPr>
          </a:p>
        </p:txBody>
      </p:sp>
    </p:spTree>
    <p:extLst>
      <p:ext uri="{BB962C8B-B14F-4D97-AF65-F5344CB8AC3E}">
        <p14:creationId xmlns:p14="http://schemas.microsoft.com/office/powerpoint/2010/main" val="84820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8B4307-8893-10EB-3C41-35B05D6489C6}"/>
              </a:ext>
            </a:extLst>
          </p:cNvPr>
          <p:cNvSpPr txBox="1"/>
          <p:nvPr/>
        </p:nvSpPr>
        <p:spPr>
          <a:xfrm>
            <a:off x="74612" y="674400"/>
            <a:ext cx="12039600" cy="5509200"/>
          </a:xfrm>
          <a:prstGeom prst="rect">
            <a:avLst/>
          </a:prstGeom>
          <a:noFill/>
        </p:spPr>
        <p:txBody>
          <a:bodyPr wrap="square">
            <a:spAutoFit/>
          </a:bodyPr>
          <a:lstStyle/>
          <a:p>
            <a:r>
              <a:rPr lang="en-US" sz="4400" b="1" baseline="30000" dirty="0">
                <a:effectLst/>
                <a:latin typeface="Maiandra GD" panose="020E0502030308020204" pitchFamily="34" charset="0"/>
              </a:rPr>
              <a:t>30 </a:t>
            </a:r>
            <a:r>
              <a:rPr lang="en-US" sz="4400" b="1" dirty="0">
                <a:effectLst/>
                <a:latin typeface="Maiandra GD" panose="020E0502030308020204" pitchFamily="34" charset="0"/>
              </a:rPr>
              <a:t>But if God so clothes the grass of the field, which is alive and green today and tomorrow is [cut and] thrown [as fuel] into the furnace,</a:t>
            </a:r>
          </a:p>
          <a:p>
            <a:r>
              <a:rPr lang="en-US" sz="4400" b="1" dirty="0">
                <a:effectLst/>
                <a:latin typeface="Maiandra GD" panose="020E0502030308020204" pitchFamily="34" charset="0"/>
              </a:rPr>
              <a:t>will He not much more clothe you? You of little faith! </a:t>
            </a:r>
            <a:r>
              <a:rPr lang="en-US" sz="4400" b="1" baseline="30000" dirty="0">
                <a:effectLst/>
                <a:latin typeface="Maiandra GD" panose="020E0502030308020204" pitchFamily="34" charset="0"/>
              </a:rPr>
              <a:t>31 </a:t>
            </a:r>
            <a:r>
              <a:rPr lang="en-US" sz="4400" b="1" dirty="0">
                <a:effectLst/>
                <a:latin typeface="Maiandra GD" panose="020E0502030308020204" pitchFamily="34" charset="0"/>
              </a:rPr>
              <a:t>Therefore do not worry or be anxious (perpetually uneasy, distracted), saying, ‘What are we going to eat?’ or ‘What are we going to drink?’ or ‘What are we going to wear?’</a:t>
            </a:r>
            <a:endParaRPr lang="en-US" sz="4400" b="1" dirty="0">
              <a:latin typeface="Maiandra GD" panose="020E0502030308020204" pitchFamily="34" charset="0"/>
            </a:endParaRPr>
          </a:p>
        </p:txBody>
      </p:sp>
    </p:spTree>
    <p:extLst>
      <p:ext uri="{BB962C8B-B14F-4D97-AF65-F5344CB8AC3E}">
        <p14:creationId xmlns:p14="http://schemas.microsoft.com/office/powerpoint/2010/main" val="113749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624DE4-BCC5-465C-25AC-74713F79449B}"/>
              </a:ext>
            </a:extLst>
          </p:cNvPr>
          <p:cNvSpPr txBox="1"/>
          <p:nvPr/>
        </p:nvSpPr>
        <p:spPr>
          <a:xfrm>
            <a:off x="74612" y="674400"/>
            <a:ext cx="12039600" cy="5509200"/>
          </a:xfrm>
          <a:prstGeom prst="rect">
            <a:avLst/>
          </a:prstGeom>
          <a:noFill/>
        </p:spPr>
        <p:txBody>
          <a:bodyPr wrap="square">
            <a:spAutoFit/>
          </a:bodyPr>
          <a:lstStyle/>
          <a:p>
            <a:r>
              <a:rPr lang="en-US" sz="4400" b="1" baseline="30000" dirty="0">
                <a:effectLst/>
                <a:latin typeface="Maiandra GD" panose="020E0502030308020204" pitchFamily="34" charset="0"/>
              </a:rPr>
              <a:t>32 </a:t>
            </a:r>
            <a:r>
              <a:rPr lang="en-US" sz="4400" b="1" dirty="0">
                <a:effectLst/>
                <a:latin typeface="Maiandra GD" panose="020E0502030308020204" pitchFamily="34" charset="0"/>
              </a:rPr>
              <a:t>For the [pagan] Gentiles eagerly seek all these things; [but do not worry,] for your heavenly Father knows that you need them. </a:t>
            </a:r>
            <a:r>
              <a:rPr lang="en-US" sz="4400" b="1" baseline="30000" dirty="0">
                <a:effectLst/>
                <a:latin typeface="Maiandra GD" panose="020E0502030308020204" pitchFamily="34" charset="0"/>
              </a:rPr>
              <a:t>33 </a:t>
            </a:r>
            <a:r>
              <a:rPr lang="en-US" sz="4400" b="1" dirty="0">
                <a:effectLst/>
                <a:latin typeface="Maiandra GD" panose="020E0502030308020204" pitchFamily="34" charset="0"/>
              </a:rPr>
              <a:t>But first</a:t>
            </a:r>
          </a:p>
          <a:p>
            <a:r>
              <a:rPr lang="en-US" sz="4400" b="1" dirty="0">
                <a:effectLst/>
                <a:latin typeface="Maiandra GD" panose="020E0502030308020204" pitchFamily="34" charset="0"/>
              </a:rPr>
              <a:t>and most importantly seek (aim at, strive after) His kingdom and His righteousness [His way of doing and being right—the attitude and character of God], and all these things will be given to you also.</a:t>
            </a:r>
            <a:endParaRPr lang="en-US" sz="4400" b="1" dirty="0">
              <a:latin typeface="Maiandra GD" panose="020E0502030308020204" pitchFamily="34" charset="0"/>
            </a:endParaRPr>
          </a:p>
        </p:txBody>
      </p:sp>
    </p:spTree>
    <p:extLst>
      <p:ext uri="{BB962C8B-B14F-4D97-AF65-F5344CB8AC3E}">
        <p14:creationId xmlns:p14="http://schemas.microsoft.com/office/powerpoint/2010/main" val="414906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462088-DCB8-5229-354B-850F6E4619F4}"/>
              </a:ext>
            </a:extLst>
          </p:cNvPr>
          <p:cNvSpPr txBox="1"/>
          <p:nvPr/>
        </p:nvSpPr>
        <p:spPr>
          <a:xfrm>
            <a:off x="74612" y="2367171"/>
            <a:ext cx="12039600" cy="2123658"/>
          </a:xfrm>
          <a:prstGeom prst="rect">
            <a:avLst/>
          </a:prstGeom>
          <a:noFill/>
        </p:spPr>
        <p:txBody>
          <a:bodyPr wrap="square">
            <a:spAutoFit/>
          </a:bodyPr>
          <a:lstStyle/>
          <a:p>
            <a:r>
              <a:rPr lang="en-US" sz="4400" b="1" baseline="30000" dirty="0">
                <a:effectLst/>
                <a:latin typeface="Maiandra GD" panose="020E0502030308020204" pitchFamily="34" charset="0"/>
              </a:rPr>
              <a:t>34 </a:t>
            </a:r>
            <a:r>
              <a:rPr lang="en-US" sz="4400" b="1" dirty="0">
                <a:effectLst/>
                <a:latin typeface="Maiandra GD" panose="020E0502030308020204" pitchFamily="34" charset="0"/>
              </a:rPr>
              <a:t>“So do not worry about tomorrow; for tomorrow will worry about itself. Each day has enough trouble of its own.</a:t>
            </a:r>
            <a:endParaRPr lang="en-US" sz="4400" b="1" dirty="0">
              <a:latin typeface="Maiandra GD" panose="020E0502030308020204" pitchFamily="34" charset="0"/>
            </a:endParaRPr>
          </a:p>
        </p:txBody>
      </p:sp>
    </p:spTree>
    <p:extLst>
      <p:ext uri="{BB962C8B-B14F-4D97-AF65-F5344CB8AC3E}">
        <p14:creationId xmlns:p14="http://schemas.microsoft.com/office/powerpoint/2010/main" val="118789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1469</TotalTime>
  <Words>462</Words>
  <Application>Microsoft Office PowerPoint</Application>
  <PresentationFormat>Custom</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Advice On Anxiety</dc:title>
  <dc:creator>Joel Flowers</dc:creator>
  <cp:lastModifiedBy>Joe Puetz</cp:lastModifiedBy>
  <cp:revision>38</cp:revision>
  <cp:lastPrinted>2023-07-29T23:55:26Z</cp:lastPrinted>
  <dcterms:created xsi:type="dcterms:W3CDTF">2018-06-30T22:09:46Z</dcterms:created>
  <dcterms:modified xsi:type="dcterms:W3CDTF">2023-07-30T00:22:55Z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