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3"/>
  </p:notesMasterIdLst>
  <p:handoutMasterIdLst>
    <p:handoutMasterId r:id="rId14"/>
  </p:handoutMasterIdLst>
  <p:sldIdLst>
    <p:sldId id="325" r:id="rId6"/>
    <p:sldId id="398" r:id="rId7"/>
    <p:sldId id="399" r:id="rId8"/>
    <p:sldId id="400" r:id="rId9"/>
    <p:sldId id="401" r:id="rId10"/>
    <p:sldId id="402" r:id="rId11"/>
    <p:sldId id="403" r:id="rId12"/>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p:cViewPr varScale="1">
        <p:scale>
          <a:sx n="111" d="100"/>
          <a:sy n="111" d="100"/>
        </p:scale>
        <p:origin x="594" y="9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8/12/2023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8/12/2023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17951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58988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475403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8/12/2023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64455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8/12/2023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259969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8/12/2023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4785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688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35532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05266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924759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28131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857964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8/12/2023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8/12/2023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8/12/2023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8/12/2023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8/12/2023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735477624"/>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5000"/>
                <a:lumOff val="5000"/>
              </a:schemeClr>
            </a:gs>
            <a:gs pos="44000">
              <a:schemeClr val="bg2">
                <a:lumMod val="90000"/>
                <a:lumOff val="10000"/>
              </a:schemeClr>
            </a:gs>
            <a:gs pos="100000">
              <a:schemeClr val="bg2">
                <a:shade val="5000"/>
                <a:satMod val="100000"/>
                <a:lumMod val="80000"/>
                <a:lumOff val="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600" b="0" i="0" u="none" strike="noStrike" kern="1200" cap="none" spc="0" normalizeH="0" baseline="0" noProof="0" dirty="0">
                <a:ln>
                  <a:noFill/>
                </a:ln>
                <a:solidFill>
                  <a:prstClr val="white"/>
                </a:solidFill>
                <a:effectLst/>
                <a:uLnTx/>
                <a:uFillTx/>
                <a:latin typeface="Cambria"/>
                <a:ea typeface="+mn-ea"/>
                <a:cs typeface="+mn-cs"/>
              </a:rPr>
              <a:t>Matthew 7:15-29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865126"/>
            <a:chOff x="950911"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Last Things to Think About</a:t>
              </a:r>
              <a:endParaRPr kumimoji="0" lang="en-US" sz="6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E9AA8C-8F59-8D38-5977-955A875A79C9}"/>
              </a:ext>
            </a:extLst>
          </p:cNvPr>
          <p:cNvSpPr txBox="1"/>
          <p:nvPr/>
        </p:nvSpPr>
        <p:spPr>
          <a:xfrm>
            <a:off x="74612" y="1043731"/>
            <a:ext cx="12039600" cy="4770537"/>
          </a:xfrm>
          <a:prstGeom prst="rect">
            <a:avLst/>
          </a:prstGeom>
          <a:noFill/>
        </p:spPr>
        <p:txBody>
          <a:bodyPr wrap="square">
            <a:spAutoFit/>
          </a:bodyPr>
          <a:lstStyle/>
          <a:p>
            <a:pPr algn="l"/>
            <a:r>
              <a:rPr lang="en-US" sz="4000" b="1" i="1" u="sng" dirty="0">
                <a:effectLst/>
                <a:latin typeface="Maiandra GD" panose="020E0502030308020204" pitchFamily="34" charset="0"/>
              </a:rPr>
              <a:t>A Tree and Its Fruit</a:t>
            </a:r>
          </a:p>
          <a:p>
            <a:pPr algn="l"/>
            <a:endParaRPr lang="en-US" sz="1800" b="1" dirty="0">
              <a:effectLst/>
              <a:latin typeface="Maiandra GD" panose="020E0502030308020204" pitchFamily="34" charset="0"/>
            </a:endParaRPr>
          </a:p>
          <a:p>
            <a:pPr algn="l"/>
            <a:r>
              <a:rPr lang="en-US" sz="4000" b="1" baseline="30000" dirty="0">
                <a:effectLst/>
                <a:latin typeface="Maiandra GD" panose="020E0502030308020204" pitchFamily="34" charset="0"/>
              </a:rPr>
              <a:t>15 </a:t>
            </a:r>
            <a:r>
              <a:rPr lang="en-US" sz="4000" b="1" dirty="0">
                <a:effectLst/>
                <a:latin typeface="Maiandra GD" panose="020E0502030308020204" pitchFamily="34" charset="0"/>
              </a:rPr>
              <a:t>“Beware of the false prophets, [teachers] who come to you dressed as sheep [appearing gentle and innocent], but inwardly are ravenous wolves. </a:t>
            </a:r>
            <a:r>
              <a:rPr lang="en-US" sz="4000" b="1" baseline="30000" dirty="0">
                <a:effectLst/>
                <a:latin typeface="Maiandra GD" panose="020E0502030308020204" pitchFamily="34" charset="0"/>
              </a:rPr>
              <a:t>16 </a:t>
            </a:r>
            <a:r>
              <a:rPr lang="en-US" sz="4000" b="1" dirty="0">
                <a:effectLst/>
                <a:latin typeface="Maiandra GD" panose="020E0502030308020204" pitchFamily="34" charset="0"/>
              </a:rPr>
              <a:t>By their fruit you will recognize them [that is, by their contrived doctrine and self-focus]. Do people pick grapes from thorn bushes or figs from thistles?</a:t>
            </a:r>
          </a:p>
        </p:txBody>
      </p:sp>
    </p:spTree>
    <p:extLst>
      <p:ext uri="{BB962C8B-B14F-4D97-AF65-F5344CB8AC3E}">
        <p14:creationId xmlns:p14="http://schemas.microsoft.com/office/powerpoint/2010/main" val="630807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4C4D43-502C-3C84-E74D-8C504B685867}"/>
              </a:ext>
            </a:extLst>
          </p:cNvPr>
          <p:cNvSpPr txBox="1"/>
          <p:nvPr/>
        </p:nvSpPr>
        <p:spPr>
          <a:xfrm>
            <a:off x="74612" y="1536174"/>
            <a:ext cx="12039600" cy="3785652"/>
          </a:xfrm>
          <a:prstGeom prst="rect">
            <a:avLst/>
          </a:prstGeom>
          <a:noFill/>
        </p:spPr>
        <p:txBody>
          <a:bodyPr wrap="square">
            <a:spAutoFit/>
          </a:bodyPr>
          <a:lstStyle/>
          <a:p>
            <a:r>
              <a:rPr lang="en-US" sz="4000" b="1" baseline="30000" dirty="0">
                <a:effectLst/>
                <a:latin typeface="Maiandra GD" panose="020E0502030308020204" pitchFamily="34" charset="0"/>
              </a:rPr>
              <a:t>17 </a:t>
            </a:r>
            <a:r>
              <a:rPr lang="en-US" sz="4000" b="1" dirty="0">
                <a:effectLst/>
                <a:latin typeface="Maiandra GD" panose="020E0502030308020204" pitchFamily="34" charset="0"/>
              </a:rPr>
              <a:t>Even so, every healthy tree bears good fruit, but the unhealthy tree bears bad fruit. </a:t>
            </a:r>
            <a:r>
              <a:rPr lang="en-US" sz="4000" b="1" baseline="30000" dirty="0">
                <a:effectLst/>
                <a:latin typeface="Maiandra GD" panose="020E0502030308020204" pitchFamily="34" charset="0"/>
              </a:rPr>
              <a:t>18 </a:t>
            </a:r>
            <a:r>
              <a:rPr lang="en-US" sz="4000" b="1" dirty="0">
                <a:effectLst/>
                <a:latin typeface="Maiandra GD" panose="020E0502030308020204" pitchFamily="34" charset="0"/>
              </a:rPr>
              <a:t>A good tree cannot bear bad fruit, nor can a bad tree bear good fruit. </a:t>
            </a:r>
            <a:r>
              <a:rPr lang="en-US" sz="4000" b="1" baseline="30000" dirty="0">
                <a:effectLst/>
                <a:latin typeface="Maiandra GD" panose="020E0502030308020204" pitchFamily="34" charset="0"/>
              </a:rPr>
              <a:t>19 </a:t>
            </a:r>
            <a:r>
              <a:rPr lang="en-US" sz="4000" b="1" dirty="0">
                <a:effectLst/>
                <a:latin typeface="Maiandra GD" panose="020E0502030308020204" pitchFamily="34" charset="0"/>
              </a:rPr>
              <a:t>Every tree that does not bear good fruit is cut down and thrown into the fire. </a:t>
            </a:r>
            <a:r>
              <a:rPr lang="en-US" sz="4000" b="1" baseline="30000" dirty="0">
                <a:effectLst/>
                <a:latin typeface="Maiandra GD" panose="020E0502030308020204" pitchFamily="34" charset="0"/>
              </a:rPr>
              <a:t>20 </a:t>
            </a:r>
            <a:r>
              <a:rPr lang="en-US" sz="4000" b="1" dirty="0">
                <a:effectLst/>
                <a:latin typeface="Maiandra GD" panose="020E0502030308020204" pitchFamily="34" charset="0"/>
              </a:rPr>
              <a:t>Therefore, by their fruit you will recognize them [as false prophets].</a:t>
            </a:r>
            <a:endParaRPr lang="en-US" sz="4000" b="1" dirty="0">
              <a:latin typeface="Maiandra GD" panose="020E0502030308020204" pitchFamily="34" charset="0"/>
            </a:endParaRPr>
          </a:p>
        </p:txBody>
      </p:sp>
    </p:spTree>
    <p:extLst>
      <p:ext uri="{BB962C8B-B14F-4D97-AF65-F5344CB8AC3E}">
        <p14:creationId xmlns:p14="http://schemas.microsoft.com/office/powerpoint/2010/main" val="300812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BE59DE-24FD-0D39-34D8-3508C7A40C52}"/>
              </a:ext>
            </a:extLst>
          </p:cNvPr>
          <p:cNvSpPr txBox="1"/>
          <p:nvPr/>
        </p:nvSpPr>
        <p:spPr>
          <a:xfrm>
            <a:off x="74612" y="305068"/>
            <a:ext cx="12039600" cy="6247864"/>
          </a:xfrm>
          <a:prstGeom prst="rect">
            <a:avLst/>
          </a:prstGeom>
          <a:noFill/>
        </p:spPr>
        <p:txBody>
          <a:bodyPr wrap="square">
            <a:spAutoFit/>
          </a:bodyPr>
          <a:lstStyle/>
          <a:p>
            <a:r>
              <a:rPr lang="en-US" sz="4000" b="1" baseline="30000" dirty="0">
                <a:effectLst/>
                <a:latin typeface="Maiandra GD" panose="020E0502030308020204" pitchFamily="34" charset="0"/>
              </a:rPr>
              <a:t>21 </a:t>
            </a:r>
            <a:r>
              <a:rPr lang="en-US" sz="4000" b="1" dirty="0">
                <a:effectLst/>
                <a:latin typeface="Maiandra GD" panose="020E0502030308020204" pitchFamily="34" charset="0"/>
              </a:rPr>
              <a:t>“Not everyone who says to Me, ‘Lord, Lord,’ will enter the kingdom of heaven, but only he who does the will of My Father who is in heaven. </a:t>
            </a:r>
            <a:r>
              <a:rPr lang="en-US" sz="4000" b="1" baseline="30000" dirty="0">
                <a:effectLst/>
                <a:latin typeface="Maiandra GD" panose="020E0502030308020204" pitchFamily="34" charset="0"/>
              </a:rPr>
              <a:t>22 </a:t>
            </a:r>
            <a:r>
              <a:rPr lang="en-US" sz="4000" b="1" dirty="0">
                <a:effectLst/>
                <a:latin typeface="Maiandra GD" panose="020E0502030308020204" pitchFamily="34" charset="0"/>
              </a:rPr>
              <a:t>Many will say to Me on that day [when I judge them], ‘Lord, Lord, have we not prophesied in Your name, and driven out demons in Your name, and done many miracles in Your name?’ </a:t>
            </a:r>
            <a:r>
              <a:rPr lang="en-US" sz="4000" b="1" baseline="30000" dirty="0">
                <a:effectLst/>
                <a:latin typeface="Maiandra GD" panose="020E0502030308020204" pitchFamily="34" charset="0"/>
              </a:rPr>
              <a:t>23 </a:t>
            </a:r>
            <a:r>
              <a:rPr lang="en-US" sz="4000" b="1" dirty="0">
                <a:effectLst/>
                <a:latin typeface="Maiandra GD" panose="020E0502030308020204" pitchFamily="34" charset="0"/>
              </a:rPr>
              <a:t>And then I will declare to them publicly, ‘I never knew you; </a:t>
            </a:r>
            <a:r>
              <a:rPr lang="en-US" sz="4000" b="1" cap="small" dirty="0">
                <a:effectLst/>
                <a:latin typeface="Maiandra GD" panose="020E0502030308020204" pitchFamily="34" charset="0"/>
              </a:rPr>
              <a:t>depart from Me</a:t>
            </a:r>
            <a:r>
              <a:rPr lang="en-US" sz="4000" b="1" dirty="0">
                <a:effectLst/>
                <a:latin typeface="Maiandra GD" panose="020E0502030308020204" pitchFamily="34" charset="0"/>
              </a:rPr>
              <a:t> [you are banished from My presence], </a:t>
            </a:r>
            <a:r>
              <a:rPr lang="en-US" sz="4000" b="1" cap="small" dirty="0">
                <a:effectLst/>
                <a:latin typeface="Maiandra GD" panose="020E0502030308020204" pitchFamily="34" charset="0"/>
              </a:rPr>
              <a:t>you who act wickedly</a:t>
            </a:r>
            <a:r>
              <a:rPr lang="en-US" sz="4000" b="1" dirty="0">
                <a:effectLst/>
                <a:latin typeface="Maiandra GD" panose="020E0502030308020204" pitchFamily="34" charset="0"/>
              </a:rPr>
              <a:t> [disregarding My commands].</a:t>
            </a:r>
            <a:endParaRPr lang="en-US" sz="4000" b="1" dirty="0">
              <a:latin typeface="Maiandra GD" panose="020E0502030308020204" pitchFamily="34" charset="0"/>
            </a:endParaRPr>
          </a:p>
        </p:txBody>
      </p:sp>
    </p:spTree>
    <p:extLst>
      <p:ext uri="{BB962C8B-B14F-4D97-AF65-F5344CB8AC3E}">
        <p14:creationId xmlns:p14="http://schemas.microsoft.com/office/powerpoint/2010/main" val="97545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8E44F6-6D55-8657-E29C-1ABF40119854}"/>
              </a:ext>
            </a:extLst>
          </p:cNvPr>
          <p:cNvSpPr txBox="1"/>
          <p:nvPr/>
        </p:nvSpPr>
        <p:spPr>
          <a:xfrm>
            <a:off x="74612" y="735955"/>
            <a:ext cx="12039600" cy="5386090"/>
          </a:xfrm>
          <a:prstGeom prst="rect">
            <a:avLst/>
          </a:prstGeom>
          <a:noFill/>
        </p:spPr>
        <p:txBody>
          <a:bodyPr wrap="square">
            <a:spAutoFit/>
          </a:bodyPr>
          <a:lstStyle/>
          <a:p>
            <a:pPr algn="l"/>
            <a:r>
              <a:rPr lang="en-US" sz="4000" b="1" i="1" u="sng" dirty="0">
                <a:effectLst/>
                <a:latin typeface="Maiandra GD" panose="020E0502030308020204" pitchFamily="34" charset="0"/>
              </a:rPr>
              <a:t>The Two Foundations</a:t>
            </a:r>
          </a:p>
          <a:p>
            <a:pPr algn="l"/>
            <a:endParaRPr lang="en-US" sz="1800" b="1" i="1" u="sng" dirty="0">
              <a:effectLst/>
              <a:latin typeface="Maiandra GD" panose="020E0502030308020204" pitchFamily="34" charset="0"/>
            </a:endParaRPr>
          </a:p>
          <a:p>
            <a:pPr algn="l"/>
            <a:r>
              <a:rPr lang="en-US" sz="4000" b="1" baseline="30000" dirty="0">
                <a:effectLst/>
                <a:latin typeface="Maiandra GD" panose="020E0502030308020204" pitchFamily="34" charset="0"/>
              </a:rPr>
              <a:t>24 </a:t>
            </a:r>
            <a:r>
              <a:rPr lang="en-US" sz="4000" b="1" dirty="0">
                <a:effectLst/>
                <a:latin typeface="Maiandra GD" panose="020E0502030308020204" pitchFamily="34" charset="0"/>
              </a:rPr>
              <a:t>“So everyone who hears these words of Mine and acts on them, will be like a wise man [a far-sighted, practical, and sensible man] who built his house on the rock. </a:t>
            </a:r>
            <a:r>
              <a:rPr lang="en-US" sz="4000" b="1" baseline="30000" dirty="0">
                <a:effectLst/>
                <a:latin typeface="Maiandra GD" panose="020E0502030308020204" pitchFamily="34" charset="0"/>
              </a:rPr>
              <a:t>25 </a:t>
            </a:r>
            <a:r>
              <a:rPr lang="en-US" sz="4000" b="1" dirty="0">
                <a:effectLst/>
                <a:latin typeface="Maiandra GD" panose="020E0502030308020204" pitchFamily="34" charset="0"/>
              </a:rPr>
              <a:t>And the rain fell, and the floods and </a:t>
            </a:r>
          </a:p>
          <a:p>
            <a:pPr algn="l"/>
            <a:r>
              <a:rPr lang="en-US" sz="4000" b="1" dirty="0">
                <a:effectLst/>
                <a:latin typeface="Maiandra GD" panose="020E0502030308020204" pitchFamily="34" charset="0"/>
              </a:rPr>
              <a:t>torrents came, and the winds blew and slammed against that house; yet it did not fall, because it had been founded on the rock.</a:t>
            </a:r>
          </a:p>
        </p:txBody>
      </p:sp>
    </p:spTree>
    <p:extLst>
      <p:ext uri="{BB962C8B-B14F-4D97-AF65-F5344CB8AC3E}">
        <p14:creationId xmlns:p14="http://schemas.microsoft.com/office/powerpoint/2010/main" val="75216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A50B2F-A9F7-B899-EC4E-2205BB06C4E7}"/>
              </a:ext>
            </a:extLst>
          </p:cNvPr>
          <p:cNvSpPr txBox="1"/>
          <p:nvPr/>
        </p:nvSpPr>
        <p:spPr>
          <a:xfrm>
            <a:off x="74612" y="1536174"/>
            <a:ext cx="12039600" cy="3785652"/>
          </a:xfrm>
          <a:prstGeom prst="rect">
            <a:avLst/>
          </a:prstGeom>
          <a:noFill/>
        </p:spPr>
        <p:txBody>
          <a:bodyPr wrap="square">
            <a:spAutoFit/>
          </a:bodyPr>
          <a:lstStyle/>
          <a:p>
            <a:r>
              <a:rPr lang="en-US" sz="4000" b="1" dirty="0">
                <a:effectLst/>
                <a:latin typeface="Maiandra GD" panose="020E0502030308020204" pitchFamily="34" charset="0"/>
              </a:rPr>
              <a:t> </a:t>
            </a:r>
            <a:r>
              <a:rPr lang="en-US" sz="4000" b="1" baseline="30000" dirty="0">
                <a:effectLst/>
                <a:latin typeface="Maiandra GD" panose="020E0502030308020204" pitchFamily="34" charset="0"/>
              </a:rPr>
              <a:t>26 </a:t>
            </a:r>
            <a:r>
              <a:rPr lang="en-US" sz="4000" b="1" dirty="0">
                <a:effectLst/>
                <a:latin typeface="Maiandra GD" panose="020E0502030308020204" pitchFamily="34" charset="0"/>
              </a:rPr>
              <a:t>And everyone who hears these words of Mine and does not do them, will be like a foolish (stupid) man who built his house on the sand. </a:t>
            </a:r>
            <a:r>
              <a:rPr lang="en-US" sz="4000" b="1" baseline="30000" dirty="0">
                <a:effectLst/>
                <a:latin typeface="Maiandra GD" panose="020E0502030308020204" pitchFamily="34" charset="0"/>
              </a:rPr>
              <a:t>27 </a:t>
            </a:r>
            <a:r>
              <a:rPr lang="en-US" sz="4000" b="1" dirty="0">
                <a:effectLst/>
                <a:latin typeface="Maiandra GD" panose="020E0502030308020204" pitchFamily="34" charset="0"/>
              </a:rPr>
              <a:t>And the rain fell, and the floods and torrents came, and the winds blew and slammed against that house; and it fell—and great and complete was its fall.”</a:t>
            </a:r>
            <a:endParaRPr lang="en-US" sz="4000" b="1" dirty="0">
              <a:latin typeface="Maiandra GD" panose="020E0502030308020204" pitchFamily="34" charset="0"/>
            </a:endParaRPr>
          </a:p>
        </p:txBody>
      </p:sp>
    </p:spTree>
    <p:extLst>
      <p:ext uri="{BB962C8B-B14F-4D97-AF65-F5344CB8AC3E}">
        <p14:creationId xmlns:p14="http://schemas.microsoft.com/office/powerpoint/2010/main" val="47435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3A79EE-712B-4A01-0A5E-51CABB60DEE9}"/>
              </a:ext>
            </a:extLst>
          </p:cNvPr>
          <p:cNvSpPr txBox="1"/>
          <p:nvPr/>
        </p:nvSpPr>
        <p:spPr>
          <a:xfrm>
            <a:off x="74612" y="1536174"/>
            <a:ext cx="12039600" cy="3785652"/>
          </a:xfrm>
          <a:prstGeom prst="rect">
            <a:avLst/>
          </a:prstGeom>
          <a:noFill/>
        </p:spPr>
        <p:txBody>
          <a:bodyPr wrap="square">
            <a:spAutoFit/>
          </a:bodyPr>
          <a:lstStyle/>
          <a:p>
            <a:r>
              <a:rPr lang="en-US" sz="4000" b="1" baseline="30000" dirty="0">
                <a:effectLst/>
                <a:latin typeface="Maiandra GD" panose="020E0502030308020204" pitchFamily="34" charset="0"/>
              </a:rPr>
              <a:t>28 </a:t>
            </a:r>
            <a:r>
              <a:rPr lang="en-US" sz="4000" b="1" dirty="0">
                <a:effectLst/>
                <a:latin typeface="Maiandra GD" panose="020E0502030308020204" pitchFamily="34" charset="0"/>
              </a:rPr>
              <a:t>When Jesus had finished [speaking] these words [on the mountain], the crowds were astonished </a:t>
            </a:r>
            <a:br>
              <a:rPr lang="en-US" sz="4000" b="1" dirty="0">
                <a:effectLst/>
                <a:latin typeface="Maiandra GD" panose="020E0502030308020204" pitchFamily="34" charset="0"/>
              </a:rPr>
            </a:br>
            <a:r>
              <a:rPr lang="en-US" sz="4000" b="1" dirty="0">
                <a:effectLst/>
                <a:latin typeface="Maiandra GD" panose="020E0502030308020204" pitchFamily="34" charset="0"/>
              </a:rPr>
              <a:t>and overwhelmed at His teaching; </a:t>
            </a:r>
            <a:r>
              <a:rPr lang="en-US" sz="4000" b="1" baseline="30000" dirty="0">
                <a:effectLst/>
                <a:latin typeface="Maiandra GD" panose="020E0502030308020204" pitchFamily="34" charset="0"/>
              </a:rPr>
              <a:t>29 </a:t>
            </a:r>
            <a:r>
              <a:rPr lang="en-US" sz="4000" b="1" dirty="0">
                <a:effectLst/>
                <a:latin typeface="Maiandra GD" panose="020E0502030308020204" pitchFamily="34" charset="0"/>
              </a:rPr>
              <a:t>for He was teaching them as one who had authority [to teach entirely of His own volition], and not as their scribes [who relied on others to confirm their authority].</a:t>
            </a:r>
            <a:endParaRPr lang="en-US" sz="4000" b="1" dirty="0">
              <a:latin typeface="Maiandra GD" panose="020E0502030308020204" pitchFamily="34" charset="0"/>
            </a:endParaRPr>
          </a:p>
        </p:txBody>
      </p:sp>
    </p:spTree>
    <p:extLst>
      <p:ext uri="{BB962C8B-B14F-4D97-AF65-F5344CB8AC3E}">
        <p14:creationId xmlns:p14="http://schemas.microsoft.com/office/powerpoint/2010/main" val="165734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schemas.microsoft.com/office/2006/metadata/properties"/>
    <ds:schemaRef ds:uri="http://purl.org/dc/elements/1.1/"/>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1497</TotalTime>
  <Words>487</Words>
  <Application>Microsoft Office PowerPoint</Application>
  <PresentationFormat>Custom</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 Things to Think About</dc:title>
  <dc:creator>Joel Flowers</dc:creator>
  <cp:lastModifiedBy>Joe Puetz</cp:lastModifiedBy>
  <cp:revision>40</cp:revision>
  <cp:lastPrinted>2023-07-29T23:55:26Z</cp:lastPrinted>
  <dcterms:created xsi:type="dcterms:W3CDTF">2018-06-30T22:09:46Z</dcterms:created>
  <dcterms:modified xsi:type="dcterms:W3CDTF">2023-08-13T00:56:50Z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