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25" r:id="rId6"/>
    <p:sldId id="337" r:id="rId7"/>
    <p:sldId id="332" r:id="rId8"/>
    <p:sldId id="333" r:id="rId9"/>
    <p:sldId id="329" r:id="rId10"/>
    <p:sldId id="330" r:id="rId11"/>
    <p:sldId id="331" r:id="rId12"/>
    <p:sldId id="336" r:id="rId13"/>
    <p:sldId id="335" r:id="rId14"/>
    <p:sldId id="328" r:id="rId15"/>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280" autoAdjust="0"/>
  </p:normalViewPr>
  <p:slideViewPr>
    <p:cSldViewPr>
      <p:cViewPr varScale="1">
        <p:scale>
          <a:sx n="111" d="100"/>
          <a:sy n="111" d="100"/>
        </p:scale>
        <p:origin x="516"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8/19/2023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8/19/2023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48058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93683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01875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8/19/2023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845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8/19/2023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45529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8/19/2023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930934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361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62638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18341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83338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22680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57729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8/19/2023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8/19/2023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8/19/2023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8/19/2023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8/19/2023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8/19/2023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254068590"/>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200" b="1" i="0" u="none" strike="noStrike" kern="1200" cap="none" spc="-150" normalizeH="0" baseline="0" noProof="0" dirty="0">
                <a:ln>
                  <a:noFill/>
                </a:ln>
                <a:solidFill>
                  <a:prstClr val="white"/>
                </a:solidFill>
                <a:effectLst/>
                <a:uLnTx/>
                <a:uFillTx/>
                <a:latin typeface="Maiandra GD" panose="020E0502030308020204" pitchFamily="34" charset="0"/>
                <a:ea typeface="+mn-ea"/>
                <a:cs typeface="+mn-cs"/>
              </a:rPr>
              <a:t>Exodus 12:1-2, 12-14; Luke 22:1-3, 14-16; 1 Corinthians 11:27-32</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endPar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endParaRP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Past and Present At The Table</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362B56-4B61-D092-6C97-68B6BE31F2ED}"/>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31 </a:t>
            </a:r>
            <a:r>
              <a:rPr lang="en-US" sz="4000" b="1" dirty="0">
                <a:effectLst/>
                <a:latin typeface="Maiandra GD" panose="020E0502030308020204" pitchFamily="34" charset="0"/>
              </a:rPr>
              <a:t>But if we evaluated and judged ourselves honestly [recognizing our shortcomings and correcting our behavior], we would not be judged. </a:t>
            </a:r>
            <a:r>
              <a:rPr lang="en-US" sz="4000" b="1" baseline="30000" dirty="0">
                <a:effectLst/>
                <a:latin typeface="Maiandra GD" panose="020E0502030308020204" pitchFamily="34" charset="0"/>
              </a:rPr>
              <a:t>32 </a:t>
            </a:r>
            <a:r>
              <a:rPr lang="en-US" sz="4000" b="1" dirty="0">
                <a:effectLst/>
                <a:latin typeface="Maiandra GD" panose="020E0502030308020204" pitchFamily="34" charset="0"/>
              </a:rPr>
              <a:t>But when we [fall short and] are judged by the Lord, we are disciplined [by undergoing His correction] so that we will not be condemned [to eternal punishment] along with the world.</a:t>
            </a:r>
            <a:endParaRPr lang="en-US" sz="4000" b="1" dirty="0">
              <a:latin typeface="Maiandra GD" panose="020E0502030308020204" pitchFamily="34" charset="0"/>
            </a:endParaRPr>
          </a:p>
        </p:txBody>
      </p:sp>
    </p:spTree>
    <p:extLst>
      <p:ext uri="{BB962C8B-B14F-4D97-AF65-F5344CB8AC3E}">
        <p14:creationId xmlns:p14="http://schemas.microsoft.com/office/powerpoint/2010/main" val="138401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D4A439-69EB-BC37-E8A3-522990FDB1C9}"/>
              </a:ext>
            </a:extLst>
          </p:cNvPr>
          <p:cNvSpPr txBox="1"/>
          <p:nvPr/>
        </p:nvSpPr>
        <p:spPr>
          <a:xfrm>
            <a:off x="74612" y="2151727"/>
            <a:ext cx="12039600" cy="2554545"/>
          </a:xfrm>
          <a:prstGeom prst="rect">
            <a:avLst/>
          </a:prstGeom>
          <a:noFill/>
        </p:spPr>
        <p:txBody>
          <a:bodyPr wrap="square">
            <a:spAutoFit/>
          </a:bodyPr>
          <a:lstStyle/>
          <a:p>
            <a:r>
              <a:rPr lang="en-US" sz="4000" b="1" i="0" dirty="0">
                <a:effectLst/>
                <a:latin typeface="Maiandra GD" panose="020E0502030308020204" pitchFamily="34" charset="0"/>
              </a:rPr>
              <a:t>12 The </a:t>
            </a:r>
            <a:r>
              <a:rPr lang="en-US" sz="4000" b="1" i="0" cap="small" dirty="0">
                <a:effectLst/>
                <a:latin typeface="Maiandra GD" panose="020E0502030308020204" pitchFamily="34" charset="0"/>
              </a:rPr>
              <a:t>Lord</a:t>
            </a:r>
            <a:r>
              <a:rPr lang="en-US" sz="4000" b="1" i="0" dirty="0">
                <a:effectLst/>
                <a:latin typeface="Maiandra GD" panose="020E0502030308020204" pitchFamily="34" charset="0"/>
              </a:rPr>
              <a:t> said to Moses and Aaron in the land </a:t>
            </a:r>
          </a:p>
          <a:p>
            <a:r>
              <a:rPr lang="en-US" sz="4000" b="1" i="0" dirty="0">
                <a:effectLst/>
                <a:latin typeface="Maiandra GD" panose="020E0502030308020204" pitchFamily="34" charset="0"/>
              </a:rPr>
              <a:t>of Egypt, </a:t>
            </a:r>
            <a:r>
              <a:rPr lang="en-US" sz="4000" b="1" i="0" baseline="30000" dirty="0">
                <a:effectLst/>
                <a:latin typeface="Maiandra GD" panose="020E0502030308020204" pitchFamily="34" charset="0"/>
              </a:rPr>
              <a:t>2 </a:t>
            </a:r>
            <a:r>
              <a:rPr lang="en-US" sz="4000" b="1" i="0" dirty="0">
                <a:effectLst/>
                <a:latin typeface="Maiandra GD" panose="020E0502030308020204" pitchFamily="34" charset="0"/>
              </a:rPr>
              <a:t>“This month shall be the beginning of months to you; it is to be the first month of the </a:t>
            </a:r>
          </a:p>
          <a:p>
            <a:r>
              <a:rPr lang="en-US" sz="4000" b="1" i="0" dirty="0">
                <a:effectLst/>
                <a:latin typeface="Maiandra GD" panose="020E0502030308020204" pitchFamily="34" charset="0"/>
              </a:rPr>
              <a:t>year to you.</a:t>
            </a:r>
            <a:endParaRPr lang="en-US" sz="4000" b="1" dirty="0">
              <a:latin typeface="Maiandra GD" panose="020E0502030308020204" pitchFamily="34" charset="0"/>
            </a:endParaRPr>
          </a:p>
        </p:txBody>
      </p:sp>
    </p:spTree>
    <p:extLst>
      <p:ext uri="{BB962C8B-B14F-4D97-AF65-F5344CB8AC3E}">
        <p14:creationId xmlns:p14="http://schemas.microsoft.com/office/powerpoint/2010/main" val="1993960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BDC08A-A609-41BB-B47B-761A5724A7C0}"/>
              </a:ext>
            </a:extLst>
          </p:cNvPr>
          <p:cNvSpPr txBox="1"/>
          <p:nvPr/>
        </p:nvSpPr>
        <p:spPr>
          <a:xfrm>
            <a:off x="112712" y="1228397"/>
            <a:ext cx="11963400" cy="4401205"/>
          </a:xfrm>
          <a:prstGeom prst="rect">
            <a:avLst/>
          </a:prstGeom>
          <a:noFill/>
        </p:spPr>
        <p:txBody>
          <a:bodyPr wrap="square">
            <a:spAutoFit/>
          </a:bodyPr>
          <a:lstStyle/>
          <a:p>
            <a:r>
              <a:rPr lang="en-US" sz="4000" b="1" baseline="30000" dirty="0">
                <a:effectLst/>
                <a:latin typeface="Maiandra GD" panose="020E0502030308020204" pitchFamily="34" charset="0"/>
              </a:rPr>
              <a:t>12 </a:t>
            </a:r>
            <a:r>
              <a:rPr lang="en-US" sz="4000" b="1" dirty="0">
                <a:effectLst/>
                <a:latin typeface="Maiandra GD" panose="020E0502030308020204" pitchFamily="34" charset="0"/>
              </a:rPr>
              <a:t>“On that same night I will pass through Egypt and strike down every firstborn of both people and animals, and I will bring judgment on all the gods of Egypt. I am the </a:t>
            </a:r>
            <a:r>
              <a:rPr lang="en-US" sz="4000" b="1" cap="small" dirty="0">
                <a:effectLst/>
                <a:latin typeface="Maiandra GD" panose="020E0502030308020204" pitchFamily="34" charset="0"/>
              </a:rPr>
              <a:t>Lord</a:t>
            </a:r>
            <a:r>
              <a:rPr lang="en-US" sz="4000" b="1" dirty="0">
                <a:effectLst/>
                <a:latin typeface="Maiandra GD" panose="020E0502030308020204" pitchFamily="34" charset="0"/>
              </a:rPr>
              <a:t>. </a:t>
            </a:r>
            <a:r>
              <a:rPr lang="en-US" sz="4000" b="1" baseline="30000" dirty="0">
                <a:effectLst/>
                <a:latin typeface="Maiandra GD" panose="020E0502030308020204" pitchFamily="34" charset="0"/>
              </a:rPr>
              <a:t>13 </a:t>
            </a:r>
            <a:r>
              <a:rPr lang="en-US" sz="4000" b="1" dirty="0">
                <a:effectLst/>
                <a:latin typeface="Maiandra GD" panose="020E0502030308020204" pitchFamily="34" charset="0"/>
              </a:rPr>
              <a:t>The blood will be a sign for you on the houses where you are, and when I see the blood, I will pass over you. No destructive plague will touch you when I strike Egypt.</a:t>
            </a:r>
            <a:endParaRPr lang="en-US" sz="4000" b="1" dirty="0">
              <a:latin typeface="Maiandra GD" panose="020E0502030308020204" pitchFamily="34" charset="0"/>
            </a:endParaRPr>
          </a:p>
        </p:txBody>
      </p:sp>
    </p:spTree>
    <p:extLst>
      <p:ext uri="{BB962C8B-B14F-4D97-AF65-F5344CB8AC3E}">
        <p14:creationId xmlns:p14="http://schemas.microsoft.com/office/powerpoint/2010/main" val="281856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81C438-718B-4E1E-8615-69F730D0B046}"/>
              </a:ext>
            </a:extLst>
          </p:cNvPr>
          <p:cNvSpPr txBox="1"/>
          <p:nvPr/>
        </p:nvSpPr>
        <p:spPr>
          <a:xfrm>
            <a:off x="74612" y="2459504"/>
            <a:ext cx="12039600" cy="1938992"/>
          </a:xfrm>
          <a:prstGeom prst="rect">
            <a:avLst/>
          </a:prstGeom>
          <a:noFill/>
        </p:spPr>
        <p:txBody>
          <a:bodyPr wrap="square">
            <a:spAutoFit/>
          </a:bodyPr>
          <a:lstStyle/>
          <a:p>
            <a:r>
              <a:rPr lang="en-US" sz="4000" b="1" i="0" baseline="30000" dirty="0">
                <a:effectLst/>
                <a:latin typeface="Maiandra GD" panose="020E0502030308020204" pitchFamily="34" charset="0"/>
              </a:rPr>
              <a:t>14 </a:t>
            </a:r>
            <a:r>
              <a:rPr lang="en-US" sz="4000" b="1" i="0" dirty="0">
                <a:effectLst/>
                <a:latin typeface="Maiandra GD" panose="020E0502030308020204" pitchFamily="34" charset="0"/>
              </a:rPr>
              <a:t>“This is a day you are to commemorate; for the generations to come you shall celebrate it as a festival to the </a:t>
            </a:r>
            <a:r>
              <a:rPr lang="en-US" sz="4000" b="1" i="0" cap="small" dirty="0">
                <a:effectLst/>
                <a:latin typeface="Maiandra GD" panose="020E0502030308020204" pitchFamily="34" charset="0"/>
              </a:rPr>
              <a:t>Lord</a:t>
            </a:r>
            <a:r>
              <a:rPr lang="en-US" sz="4000" b="1" i="0" dirty="0">
                <a:effectLst/>
                <a:latin typeface="Maiandra GD" panose="020E0502030308020204" pitchFamily="34" charset="0"/>
              </a:rPr>
              <a:t>—a lasting ordinance.</a:t>
            </a:r>
            <a:endParaRPr lang="en-US" sz="4000" b="1" dirty="0">
              <a:latin typeface="Maiandra GD" panose="020E0502030308020204" pitchFamily="34" charset="0"/>
            </a:endParaRPr>
          </a:p>
        </p:txBody>
      </p:sp>
    </p:spTree>
    <p:extLst>
      <p:ext uri="{BB962C8B-B14F-4D97-AF65-F5344CB8AC3E}">
        <p14:creationId xmlns:p14="http://schemas.microsoft.com/office/powerpoint/2010/main" val="1829670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3F4A43-4361-4E87-A2A5-5D039F1B8C68}"/>
              </a:ext>
            </a:extLst>
          </p:cNvPr>
          <p:cNvSpPr txBox="1"/>
          <p:nvPr/>
        </p:nvSpPr>
        <p:spPr>
          <a:xfrm>
            <a:off x="74612" y="920621"/>
            <a:ext cx="12039600" cy="5016758"/>
          </a:xfrm>
          <a:prstGeom prst="rect">
            <a:avLst/>
          </a:prstGeom>
          <a:noFill/>
        </p:spPr>
        <p:txBody>
          <a:bodyPr wrap="square">
            <a:spAutoFit/>
          </a:bodyPr>
          <a:lstStyle/>
          <a:p>
            <a:pPr algn="l"/>
            <a:r>
              <a:rPr lang="en-US" sz="4000" b="1" dirty="0">
                <a:effectLst/>
                <a:latin typeface="Maiandra GD" panose="020E0502030308020204" pitchFamily="34" charset="0"/>
              </a:rPr>
              <a:t>22 Now the Festival of Unleavened Bread, which is called the Passover, was approaching. </a:t>
            </a:r>
            <a:r>
              <a:rPr lang="en-US" sz="4000" b="1" baseline="30000" dirty="0">
                <a:effectLst/>
                <a:latin typeface="Maiandra GD" panose="020E0502030308020204" pitchFamily="34" charset="0"/>
              </a:rPr>
              <a:t>2 </a:t>
            </a:r>
            <a:r>
              <a:rPr lang="en-US" sz="4000" b="1" dirty="0">
                <a:effectLst/>
                <a:latin typeface="Maiandra GD" panose="020E0502030308020204" pitchFamily="34" charset="0"/>
              </a:rPr>
              <a:t>The chief priests and the scribes were looking for a way to put Him to death; for they were afraid of the people [who listened devotedly to His teaching, and who respected His spiritual wisdom].  </a:t>
            </a:r>
            <a:r>
              <a:rPr lang="en-US" sz="4000" b="1" baseline="30000" dirty="0">
                <a:effectLst/>
                <a:latin typeface="Maiandra GD" panose="020E0502030308020204" pitchFamily="34" charset="0"/>
              </a:rPr>
              <a:t>3 </a:t>
            </a:r>
            <a:r>
              <a:rPr lang="en-US" sz="4000" b="1" dirty="0">
                <a:effectLst/>
                <a:latin typeface="Maiandra GD" panose="020E0502030308020204" pitchFamily="34" charset="0"/>
              </a:rPr>
              <a:t>Then Satan entered Judas, the one called Iscariot, who was one of the twelve [disciples].</a:t>
            </a:r>
          </a:p>
        </p:txBody>
      </p:sp>
    </p:spTree>
    <p:extLst>
      <p:ext uri="{BB962C8B-B14F-4D97-AF65-F5344CB8AC3E}">
        <p14:creationId xmlns:p14="http://schemas.microsoft.com/office/powerpoint/2010/main" val="10118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7928E2-0E3D-40A7-9A56-37C9AAD4808A}"/>
              </a:ext>
            </a:extLst>
          </p:cNvPr>
          <p:cNvSpPr txBox="1"/>
          <p:nvPr/>
        </p:nvSpPr>
        <p:spPr>
          <a:xfrm>
            <a:off x="112712" y="1043731"/>
            <a:ext cx="11963400" cy="4770537"/>
          </a:xfrm>
          <a:prstGeom prst="rect">
            <a:avLst/>
          </a:prstGeom>
          <a:noFill/>
        </p:spPr>
        <p:txBody>
          <a:bodyPr wrap="square">
            <a:spAutoFit/>
          </a:bodyPr>
          <a:lstStyle/>
          <a:p>
            <a:pPr algn="l"/>
            <a:r>
              <a:rPr lang="en-US" sz="4000" b="1" i="1" u="sng" dirty="0">
                <a:effectLst/>
                <a:latin typeface="Maiandra GD" panose="020E0502030308020204" pitchFamily="34" charset="0"/>
              </a:rPr>
              <a:t>The Lord’s Supper</a:t>
            </a:r>
          </a:p>
          <a:p>
            <a:pPr algn="l"/>
            <a:endParaRPr lang="en-US" sz="1800" b="1" dirty="0">
              <a:effectLst/>
              <a:latin typeface="Maiandra GD" panose="020E0502030308020204" pitchFamily="34" charset="0"/>
            </a:endParaRPr>
          </a:p>
          <a:p>
            <a:pPr algn="l"/>
            <a:r>
              <a:rPr lang="en-US" sz="4000" b="1" baseline="30000" dirty="0">
                <a:effectLst/>
                <a:latin typeface="Maiandra GD" panose="020E0502030308020204" pitchFamily="34" charset="0"/>
              </a:rPr>
              <a:t>14 </a:t>
            </a:r>
            <a:r>
              <a:rPr lang="en-US" sz="4000" b="1" dirty="0">
                <a:effectLst/>
                <a:latin typeface="Maiandra GD" panose="020E0502030308020204" pitchFamily="34" charset="0"/>
              </a:rPr>
              <a:t>When the hour [for the meal] had come, Jesus reclined at the table, and the apostles with Him. </a:t>
            </a:r>
          </a:p>
          <a:p>
            <a:pPr algn="l"/>
            <a:r>
              <a:rPr lang="en-US" sz="4000" b="1" baseline="30000" dirty="0">
                <a:effectLst/>
                <a:latin typeface="Maiandra GD" panose="020E0502030308020204" pitchFamily="34" charset="0"/>
              </a:rPr>
              <a:t>15 </a:t>
            </a:r>
            <a:r>
              <a:rPr lang="en-US" sz="4000" b="1" dirty="0">
                <a:effectLst/>
                <a:latin typeface="Maiandra GD" panose="020E0502030308020204" pitchFamily="34" charset="0"/>
              </a:rPr>
              <a:t>He said to them, “I have earnestly wanted to eat this Passover with you before I suffer; </a:t>
            </a:r>
            <a:r>
              <a:rPr lang="en-US" sz="4000" b="1" baseline="30000" dirty="0">
                <a:effectLst/>
                <a:latin typeface="Maiandra GD" panose="020E0502030308020204" pitchFamily="34" charset="0"/>
              </a:rPr>
              <a:t>16 </a:t>
            </a:r>
            <a:r>
              <a:rPr lang="en-US" sz="4000" b="1" dirty="0">
                <a:effectLst/>
                <a:latin typeface="Maiandra GD" panose="020E0502030308020204" pitchFamily="34" charset="0"/>
              </a:rPr>
              <a:t>for I say to you, I will not eat it again until it is fulfilled in the kingdom of God.” </a:t>
            </a:r>
          </a:p>
        </p:txBody>
      </p:sp>
    </p:spTree>
    <p:extLst>
      <p:ext uri="{BB962C8B-B14F-4D97-AF65-F5344CB8AC3E}">
        <p14:creationId xmlns:p14="http://schemas.microsoft.com/office/powerpoint/2010/main" val="3411216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422D4F-2B36-4D15-834F-ADAD3407F636}"/>
              </a:ext>
            </a:extLst>
          </p:cNvPr>
          <p:cNvSpPr txBox="1"/>
          <p:nvPr/>
        </p:nvSpPr>
        <p:spPr>
          <a:xfrm>
            <a:off x="74612" y="0"/>
            <a:ext cx="12191999" cy="6863417"/>
          </a:xfrm>
          <a:prstGeom prst="rect">
            <a:avLst/>
          </a:prstGeom>
          <a:noFill/>
        </p:spPr>
        <p:txBody>
          <a:bodyPr wrap="square">
            <a:spAutoFit/>
          </a:bodyPr>
          <a:lstStyle/>
          <a:p>
            <a:r>
              <a:rPr lang="en-US" sz="4000" b="1" baseline="30000" dirty="0">
                <a:effectLst/>
                <a:latin typeface="Maiandra GD" panose="020E0502030308020204" pitchFamily="34" charset="0"/>
              </a:rPr>
              <a:t>17 </a:t>
            </a:r>
            <a:r>
              <a:rPr lang="en-US" sz="4000" b="1" dirty="0">
                <a:effectLst/>
                <a:latin typeface="Maiandra GD" panose="020E0502030308020204" pitchFamily="34" charset="0"/>
              </a:rPr>
              <a:t>And when He had taken a cup and given thanks, He said, “Take this and share it among yourselves; </a:t>
            </a:r>
          </a:p>
          <a:p>
            <a:r>
              <a:rPr lang="en-US" sz="4000" b="1" baseline="30000" dirty="0">
                <a:effectLst/>
                <a:latin typeface="Maiandra GD" panose="020E0502030308020204" pitchFamily="34" charset="0"/>
              </a:rPr>
              <a:t>18 </a:t>
            </a:r>
            <a:r>
              <a:rPr lang="en-US" sz="4000" b="1" dirty="0">
                <a:effectLst/>
                <a:latin typeface="Maiandra GD" panose="020E0502030308020204" pitchFamily="34" charset="0"/>
              </a:rPr>
              <a:t>for I say to you, I will not drink of the fruit of the vine from now on until the kingdom of God comes.” </a:t>
            </a:r>
          </a:p>
          <a:p>
            <a:r>
              <a:rPr lang="en-US" sz="4000" b="1" baseline="30000" dirty="0">
                <a:effectLst/>
                <a:latin typeface="Maiandra GD" panose="020E0502030308020204" pitchFamily="34" charset="0"/>
              </a:rPr>
              <a:t>19 </a:t>
            </a:r>
            <a:r>
              <a:rPr lang="en-US" sz="4000" b="1" dirty="0">
                <a:effectLst/>
                <a:latin typeface="Maiandra GD" panose="020E0502030308020204" pitchFamily="34" charset="0"/>
              </a:rPr>
              <a:t>And when He had taken bread and given thanks, He broke it and gave it to them, saying, “This is My body which is given for you; do this in remembrance of Me.” </a:t>
            </a:r>
            <a:r>
              <a:rPr lang="en-US" sz="4000" b="1" baseline="30000" dirty="0">
                <a:effectLst/>
                <a:latin typeface="Maiandra GD" panose="020E0502030308020204" pitchFamily="34" charset="0"/>
              </a:rPr>
              <a:t>20 </a:t>
            </a:r>
            <a:r>
              <a:rPr lang="en-US" sz="4000" b="1" dirty="0">
                <a:effectLst/>
                <a:latin typeface="Maiandra GD" panose="020E0502030308020204" pitchFamily="34" charset="0"/>
              </a:rPr>
              <a:t>And in the same way He took the cup </a:t>
            </a:r>
          </a:p>
          <a:p>
            <a:r>
              <a:rPr lang="en-US" sz="4000" b="1" dirty="0">
                <a:effectLst/>
                <a:latin typeface="Maiandra GD" panose="020E0502030308020204" pitchFamily="34" charset="0"/>
              </a:rPr>
              <a:t>after they had eaten, saying, “This cup, which is poured out for you, is the new covenant [ratified] </a:t>
            </a:r>
          </a:p>
          <a:p>
            <a:r>
              <a:rPr lang="en-US" sz="4000" b="1" dirty="0">
                <a:effectLst/>
                <a:latin typeface="Maiandra GD" panose="020E0502030308020204" pitchFamily="34" charset="0"/>
              </a:rPr>
              <a:t>in My blood. </a:t>
            </a:r>
            <a:endParaRPr lang="en-US" sz="4000" b="1" dirty="0">
              <a:latin typeface="Maiandra GD" panose="020E0502030308020204" pitchFamily="34" charset="0"/>
            </a:endParaRPr>
          </a:p>
        </p:txBody>
      </p:sp>
    </p:spTree>
    <p:extLst>
      <p:ext uri="{BB962C8B-B14F-4D97-AF65-F5344CB8AC3E}">
        <p14:creationId xmlns:p14="http://schemas.microsoft.com/office/powerpoint/2010/main" val="99954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21ED91-9A6B-0491-BB84-D7452DD0F053}"/>
              </a:ext>
            </a:extLst>
          </p:cNvPr>
          <p:cNvSpPr txBox="1"/>
          <p:nvPr/>
        </p:nvSpPr>
        <p:spPr>
          <a:xfrm>
            <a:off x="74612" y="920621"/>
            <a:ext cx="12114213" cy="5016758"/>
          </a:xfrm>
          <a:prstGeom prst="rect">
            <a:avLst/>
          </a:prstGeom>
          <a:noFill/>
        </p:spPr>
        <p:txBody>
          <a:bodyPr wrap="square">
            <a:spAutoFit/>
          </a:bodyPr>
          <a:lstStyle/>
          <a:p>
            <a:r>
              <a:rPr lang="en-US" sz="4000" b="1" baseline="30000" dirty="0">
                <a:effectLst/>
                <a:latin typeface="Maiandra GD" panose="020E0502030308020204" pitchFamily="34" charset="0"/>
              </a:rPr>
              <a:t>27 </a:t>
            </a:r>
            <a:r>
              <a:rPr lang="en-US" sz="4000" b="1" dirty="0">
                <a:effectLst/>
                <a:latin typeface="Maiandra GD" panose="020E0502030308020204" pitchFamily="34" charset="0"/>
              </a:rPr>
              <a:t>So then whoever eats the bread or drinks the cup</a:t>
            </a:r>
          </a:p>
          <a:p>
            <a:r>
              <a:rPr lang="en-US" sz="4000" b="1" dirty="0">
                <a:effectLst/>
                <a:latin typeface="Maiandra GD" panose="020E0502030308020204" pitchFamily="34" charset="0"/>
              </a:rPr>
              <a:t>of the Lord in a way that is unworthy [of Him] will</a:t>
            </a:r>
          </a:p>
          <a:p>
            <a:r>
              <a:rPr lang="en-US" sz="4000" b="1" dirty="0">
                <a:effectLst/>
                <a:latin typeface="Maiandra GD" panose="020E0502030308020204" pitchFamily="34" charset="0"/>
              </a:rPr>
              <a:t>be guilty of [profaning and sinning against] the body and blood of the Lord. </a:t>
            </a:r>
          </a:p>
          <a:p>
            <a:r>
              <a:rPr lang="en-US" sz="4000" b="1" baseline="30000" dirty="0">
                <a:effectLst/>
                <a:latin typeface="Maiandra GD" panose="020E0502030308020204" pitchFamily="34" charset="0"/>
              </a:rPr>
              <a:t>28 </a:t>
            </a:r>
            <a:r>
              <a:rPr lang="en-US" sz="4000" b="1" dirty="0">
                <a:effectLst/>
                <a:latin typeface="Maiandra GD" panose="020E0502030308020204" pitchFamily="34" charset="0"/>
              </a:rPr>
              <a:t>But a person must [prayerfully] examine </a:t>
            </a:r>
            <a:r>
              <a:rPr lang="en-US" sz="4000" b="1" dirty="0">
                <a:latin typeface="Maiandra GD" panose="020E0502030308020204" pitchFamily="34" charset="0"/>
              </a:rPr>
              <a:t>themselves</a:t>
            </a:r>
            <a:r>
              <a:rPr lang="en-US" sz="4000" b="1" dirty="0">
                <a:effectLst/>
                <a:latin typeface="Maiandra GD" panose="020E0502030308020204" pitchFamily="34" charset="0"/>
              </a:rPr>
              <a:t> [and </a:t>
            </a:r>
            <a:r>
              <a:rPr lang="en-US" sz="4000" b="1" dirty="0">
                <a:latin typeface="Maiandra GD" panose="020E0502030308020204" pitchFamily="34" charset="0"/>
              </a:rPr>
              <a:t>their</a:t>
            </a:r>
            <a:r>
              <a:rPr lang="en-US" sz="4000" b="1" dirty="0">
                <a:effectLst/>
                <a:latin typeface="Maiandra GD" panose="020E0502030308020204" pitchFamily="34" charset="0"/>
              </a:rPr>
              <a:t> relationship to Christ], and only when </a:t>
            </a:r>
            <a:r>
              <a:rPr lang="en-US" sz="4000" b="1" dirty="0">
                <a:latin typeface="Maiandra GD" panose="020E0502030308020204" pitchFamily="34" charset="0"/>
              </a:rPr>
              <a:t>they</a:t>
            </a:r>
            <a:r>
              <a:rPr lang="en-US" sz="4000" b="1" dirty="0">
                <a:effectLst/>
                <a:latin typeface="Maiandra GD" panose="020E0502030308020204" pitchFamily="34" charset="0"/>
              </a:rPr>
              <a:t> have done so should he/she eat of the bread and drink of the cup.</a:t>
            </a:r>
            <a:endParaRPr lang="en-US" sz="4000" b="1" dirty="0">
              <a:latin typeface="Maiandra GD" panose="020E0502030308020204" pitchFamily="34" charset="0"/>
            </a:endParaRPr>
          </a:p>
        </p:txBody>
      </p:sp>
    </p:spTree>
    <p:extLst>
      <p:ext uri="{BB962C8B-B14F-4D97-AF65-F5344CB8AC3E}">
        <p14:creationId xmlns:p14="http://schemas.microsoft.com/office/powerpoint/2010/main" val="1511210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7E4221-D9F5-EC6C-CF8F-0B5EA55CD235}"/>
              </a:ext>
            </a:extLst>
          </p:cNvPr>
          <p:cNvSpPr txBox="1"/>
          <p:nvPr/>
        </p:nvSpPr>
        <p:spPr>
          <a:xfrm>
            <a:off x="74612" y="1228397"/>
            <a:ext cx="12039600" cy="4401205"/>
          </a:xfrm>
          <a:prstGeom prst="rect">
            <a:avLst/>
          </a:prstGeom>
          <a:noFill/>
        </p:spPr>
        <p:txBody>
          <a:bodyPr wrap="square">
            <a:spAutoFit/>
          </a:bodyPr>
          <a:lstStyle/>
          <a:p>
            <a:r>
              <a:rPr lang="en-US" sz="4000" b="1" baseline="30000" dirty="0">
                <a:effectLst/>
                <a:latin typeface="Maiandra GD" panose="020E0502030308020204" pitchFamily="34" charset="0"/>
              </a:rPr>
              <a:t>29 </a:t>
            </a:r>
            <a:r>
              <a:rPr lang="en-US" sz="4000" b="1" dirty="0">
                <a:effectLst/>
                <a:latin typeface="Maiandra GD" panose="020E0502030308020204" pitchFamily="34" charset="0"/>
              </a:rPr>
              <a:t>For anyone who eats and drinks [without solemn reverence and heartfelt gratitude for the sacrifice of Christ], eats and drinks a judgment on himself if he does not recognize the body [of Christ]. </a:t>
            </a:r>
            <a:r>
              <a:rPr lang="en-US" sz="4000" b="1" baseline="30000" dirty="0">
                <a:effectLst/>
                <a:latin typeface="Maiandra GD" panose="020E0502030308020204" pitchFamily="34" charset="0"/>
              </a:rPr>
              <a:t>30 </a:t>
            </a:r>
            <a:r>
              <a:rPr lang="en-US" sz="4000" b="1" dirty="0">
                <a:effectLst/>
                <a:latin typeface="Maiandra GD" panose="020E0502030308020204" pitchFamily="34" charset="0"/>
              </a:rPr>
              <a:t>That [careless and unworthy participation] is the reason why many among you are weak and sick, and a number sleep [in death].</a:t>
            </a:r>
            <a:endParaRPr lang="en-US" sz="4000" b="1" dirty="0">
              <a:latin typeface="Maiandra GD" panose="020E0502030308020204" pitchFamily="34" charset="0"/>
            </a:endParaRPr>
          </a:p>
        </p:txBody>
      </p:sp>
    </p:spTree>
    <p:extLst>
      <p:ext uri="{BB962C8B-B14F-4D97-AF65-F5344CB8AC3E}">
        <p14:creationId xmlns:p14="http://schemas.microsoft.com/office/powerpoint/2010/main" val="313057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1280</TotalTime>
  <Words>677</Words>
  <Application>Microsoft Office PowerPoint</Application>
  <PresentationFormat>Custom</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Lord's Supper: Past and Present</dc:title>
  <dc:creator>Joel Flowers</dc:creator>
  <cp:lastModifiedBy>Joe Puetz</cp:lastModifiedBy>
  <cp:revision>31</cp:revision>
  <cp:lastPrinted>2020-07-05T12:00:34Z</cp:lastPrinted>
  <dcterms:created xsi:type="dcterms:W3CDTF">2018-06-30T22:09:46Z</dcterms:created>
  <dcterms:modified xsi:type="dcterms:W3CDTF">2023-08-20T01:22:53Z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