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Lst>
  <p:notesMasterIdLst>
    <p:notesMasterId r:id="rId16"/>
  </p:notesMasterIdLst>
  <p:handoutMasterIdLst>
    <p:handoutMasterId r:id="rId17"/>
  </p:handoutMasterIdLst>
  <p:sldIdLst>
    <p:sldId id="325" r:id="rId6"/>
    <p:sldId id="400" r:id="rId7"/>
    <p:sldId id="401" r:id="rId8"/>
    <p:sldId id="402" r:id="rId9"/>
    <p:sldId id="403" r:id="rId10"/>
    <p:sldId id="404" r:id="rId11"/>
    <p:sldId id="405" r:id="rId12"/>
    <p:sldId id="406" r:id="rId13"/>
    <p:sldId id="407" r:id="rId14"/>
    <p:sldId id="408" r:id="rId15"/>
  </p:sldIdLst>
  <p:sldSz cx="12188825" cy="6858000"/>
  <p:notesSz cx="7102475" cy="9388475"/>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58" autoAdjust="0"/>
    <p:restoredTop sz="94280" autoAdjust="0"/>
  </p:normalViewPr>
  <p:slideViewPr>
    <p:cSldViewPr>
      <p:cViewPr varScale="1">
        <p:scale>
          <a:sx n="111" d="100"/>
          <a:sy n="111" d="100"/>
        </p:scale>
        <p:origin x="558" y="96"/>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09" tIns="47105" rIns="94209" bIns="47105" rtlCol="0"/>
          <a:lstStyle>
            <a:lvl1pPr algn="l">
              <a:defRPr sz="1200"/>
            </a:lvl1pPr>
          </a:lstStyle>
          <a:p>
            <a:endParaRPr/>
          </a:p>
        </p:txBody>
      </p:sp>
      <p:sp>
        <p:nvSpPr>
          <p:cNvPr id="3" name="Date Placeholder 2"/>
          <p:cNvSpPr>
            <a:spLocks noGrp="1"/>
          </p:cNvSpPr>
          <p:nvPr>
            <p:ph type="dt" sz="quarter" idx="1"/>
          </p:nvPr>
        </p:nvSpPr>
        <p:spPr>
          <a:xfrm>
            <a:off x="4023094" y="0"/>
            <a:ext cx="3077739" cy="469424"/>
          </a:xfrm>
          <a:prstGeom prst="rect">
            <a:avLst/>
          </a:prstGeom>
        </p:spPr>
        <p:txBody>
          <a:bodyPr vert="horz" lIns="94209" tIns="47105" rIns="94209" bIns="47105" rtlCol="0"/>
          <a:lstStyle>
            <a:lvl1pPr algn="r">
              <a:defRPr sz="1200"/>
            </a:lvl1pPr>
          </a:lstStyle>
          <a:p>
            <a:fld id="{4954C6E1-AF92-4FB7-A013-0B520EBC30AE}" type="datetimeFigureOut">
              <a:rPr lang="en-US"/>
              <a:t>10/7/2023</a:t>
            </a:fld>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09" tIns="47105" rIns="94209" bIns="47105" rtlCol="0" anchor="b"/>
          <a:lstStyle>
            <a:lvl1pPr algn="l">
              <a:defRPr sz="1200"/>
            </a:lvl1pPr>
          </a:lstStyle>
          <a:p>
            <a:endParaRPr/>
          </a:p>
        </p:txBody>
      </p:sp>
      <p:sp>
        <p:nvSpPr>
          <p:cNvPr id="5" name="Slide Number Placeholder 4"/>
          <p:cNvSpPr>
            <a:spLocks noGrp="1"/>
          </p:cNvSpPr>
          <p:nvPr>
            <p:ph type="sldNum" sz="quarter" idx="3"/>
          </p:nvPr>
        </p:nvSpPr>
        <p:spPr>
          <a:xfrm>
            <a:off x="4023094" y="8917422"/>
            <a:ext cx="3077739" cy="469424"/>
          </a:xfrm>
          <a:prstGeom prst="rect">
            <a:avLst/>
          </a:prstGeom>
        </p:spPr>
        <p:txBody>
          <a:bodyPr vert="horz" lIns="94209" tIns="47105" rIns="94209" bIns="47105"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09" tIns="47105" rIns="94209" bIns="47105" rtlCol="0"/>
          <a:lstStyle>
            <a:lvl1pPr algn="l">
              <a:defRPr sz="1200"/>
            </a:lvl1pPr>
          </a:lstStyle>
          <a:p>
            <a:endParaRPr/>
          </a:p>
        </p:txBody>
      </p:sp>
      <p:sp>
        <p:nvSpPr>
          <p:cNvPr id="3" name="Date Placeholder 2"/>
          <p:cNvSpPr>
            <a:spLocks noGrp="1"/>
          </p:cNvSpPr>
          <p:nvPr>
            <p:ph type="dt" idx="1"/>
          </p:nvPr>
        </p:nvSpPr>
        <p:spPr>
          <a:xfrm>
            <a:off x="4023094" y="0"/>
            <a:ext cx="3077739" cy="469424"/>
          </a:xfrm>
          <a:prstGeom prst="rect">
            <a:avLst/>
          </a:prstGeom>
        </p:spPr>
        <p:txBody>
          <a:bodyPr vert="horz" lIns="94209" tIns="47105" rIns="94209" bIns="47105" rtlCol="0"/>
          <a:lstStyle>
            <a:lvl1pPr algn="r">
              <a:defRPr sz="1200"/>
            </a:lvl1pPr>
          </a:lstStyle>
          <a:p>
            <a:fld id="{95C10850-0874-4A61-99B4-D613C5E8D9EA}" type="datetimeFigureOut">
              <a:rPr lang="en-US"/>
              <a:t>10/7/2023</a:t>
            </a:fld>
            <a:endParaRPr/>
          </a:p>
        </p:txBody>
      </p:sp>
      <p:sp>
        <p:nvSpPr>
          <p:cNvPr id="4" name="Slide Image Placeholder 3"/>
          <p:cNvSpPr>
            <a:spLocks noGrp="1" noRot="1" noChangeAspect="1"/>
          </p:cNvSpPr>
          <p:nvPr>
            <p:ph type="sldImg" idx="2"/>
          </p:nvPr>
        </p:nvSpPr>
        <p:spPr>
          <a:xfrm>
            <a:off x="422275" y="703263"/>
            <a:ext cx="6257925" cy="3521075"/>
          </a:xfrm>
          <a:prstGeom prst="rect">
            <a:avLst/>
          </a:prstGeom>
          <a:noFill/>
          <a:ln w="12700">
            <a:solidFill>
              <a:prstClr val="black"/>
            </a:solidFill>
          </a:ln>
        </p:spPr>
        <p:txBody>
          <a:bodyPr vert="horz" lIns="94209" tIns="47105" rIns="94209" bIns="47105" rtlCol="0" anchor="ctr"/>
          <a:lstStyle/>
          <a:p>
            <a:endParaRPr/>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09" tIns="47105" rIns="94209" bIns="47105"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09" tIns="47105" rIns="94209" bIns="47105" rtlCol="0" anchor="b"/>
          <a:lstStyle>
            <a:lvl1pPr algn="l">
              <a:defRPr sz="1200"/>
            </a:lvl1pPr>
          </a:lstStyle>
          <a:p>
            <a:endParaRPr/>
          </a:p>
        </p:txBody>
      </p:sp>
      <p:sp>
        <p:nvSpPr>
          <p:cNvPr id="7" name="Slide Number Placeholder 6"/>
          <p:cNvSpPr>
            <a:spLocks noGrp="1"/>
          </p:cNvSpPr>
          <p:nvPr>
            <p:ph type="sldNum" sz="quarter" idx="5"/>
          </p:nvPr>
        </p:nvSpPr>
        <p:spPr>
          <a:xfrm>
            <a:off x="4023094" y="8917422"/>
            <a:ext cx="3077739" cy="469424"/>
          </a:xfrm>
          <a:prstGeom prst="rect">
            <a:avLst/>
          </a:prstGeom>
        </p:spPr>
        <p:txBody>
          <a:bodyPr vert="horz" lIns="94209" tIns="47105" rIns="94209" bIns="47105"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10/7/2023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10/7/2023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3679943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10/7/2023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998184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10/7/2023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82636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10/7/2023</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3000611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10/7/2023</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0771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10/7/2023</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4013755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63954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10/7/2023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3699252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1474682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22674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10/7/2023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997545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10/7/2023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86578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10/7/2023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10/7/2023</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10/7/2023</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10/7/2023</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10/7/2023</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10/7/2023</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extLst>
      <p:ext uri="{BB962C8B-B14F-4D97-AF65-F5344CB8AC3E}">
        <p14:creationId xmlns:p14="http://schemas.microsoft.com/office/powerpoint/2010/main" val="3319138254"/>
      </p:ext>
    </p:extLst>
  </p:cSld>
  <p:clrMap bg1="dk1" tx1="lt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95000"/>
                <a:lumOff val="5000"/>
              </a:schemeClr>
            </a:gs>
            <a:gs pos="44000">
              <a:schemeClr val="bg2">
                <a:lumMod val="90000"/>
                <a:lumOff val="10000"/>
              </a:schemeClr>
            </a:gs>
            <a:gs pos="100000">
              <a:schemeClr val="bg2">
                <a:shade val="5000"/>
                <a:satMod val="100000"/>
                <a:lumMod val="80000"/>
                <a:lumOff val="2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10" name="Subtitle 1">
            <a:extLst>
              <a:ext uri="{FF2B5EF4-FFF2-40B4-BE49-F238E27FC236}">
                <a16:creationId xmlns:a16="http://schemas.microsoft.com/office/drawing/2014/main" id="{7A48F363-19BE-24FF-9F02-3CED64041221}"/>
              </a:ext>
            </a:extLst>
          </p:cNvPr>
          <p:cNvSpPr>
            <a:spLocks noGrp="1"/>
          </p:cNvSpPr>
          <p:nvPr/>
        </p:nvSpPr>
        <p:spPr>
          <a:xfrm>
            <a:off x="0" y="4139532"/>
            <a:ext cx="12188825" cy="2566068"/>
          </a:xfrm>
          <a:prstGeom prst="rect">
            <a:avLst/>
          </a:prstGeom>
        </p:spPr>
        <p:txBody>
          <a:bodyPr vert="horz" lIns="121931" tIns="60965" rIns="121931" bIns="60965" rtlCol="0">
            <a:norm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Today’s Scripture:</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6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r>
              <a:rPr lang="en-US" sz="3600" dirty="0">
                <a:solidFill>
                  <a:prstClr val="white"/>
                </a:solidFill>
                <a:latin typeface="Cambria"/>
              </a:rPr>
              <a:t>Acts 12:1-18</a:t>
            </a:r>
            <a:r>
              <a:rPr kumimoji="0" lang="en-US" sz="3600" b="0" i="0" u="none" strike="noStrike" kern="1200" cap="none" spc="0" normalizeH="0" baseline="0" noProof="0" dirty="0">
                <a:ln>
                  <a:noFill/>
                </a:ln>
                <a:solidFill>
                  <a:prstClr val="white"/>
                </a:solidFill>
                <a:effectLst/>
                <a:uLnTx/>
                <a:uFillTx/>
                <a:latin typeface="Cambria"/>
                <a:ea typeface="+mn-ea"/>
                <a:cs typeface="+mn-cs"/>
              </a:rPr>
              <a:t> </a:t>
            </a:r>
            <a:r>
              <a:rPr kumimoji="0" lang="en-US" sz="3400"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1"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Amplified Bible ~</a:t>
            </a:r>
          </a:p>
        </p:txBody>
      </p:sp>
      <p:grpSp>
        <p:nvGrpSpPr>
          <p:cNvPr id="5" name="Group 4">
            <a:extLst>
              <a:ext uri="{FF2B5EF4-FFF2-40B4-BE49-F238E27FC236}">
                <a16:creationId xmlns:a16="http://schemas.microsoft.com/office/drawing/2014/main" id="{6AF7285F-93E0-E09A-3DF7-D946BBCB3092}"/>
              </a:ext>
            </a:extLst>
          </p:cNvPr>
          <p:cNvGrpSpPr/>
          <p:nvPr/>
        </p:nvGrpSpPr>
        <p:grpSpPr>
          <a:xfrm>
            <a:off x="36521" y="2133600"/>
            <a:ext cx="12115782" cy="1865126"/>
            <a:chOff x="950911" y="1752600"/>
            <a:chExt cx="10287000" cy="1865126"/>
          </a:xfrm>
        </p:grpSpPr>
        <p:sp>
          <p:nvSpPr>
            <p:cNvPr id="2" name="TextBox 1">
              <a:extLst>
                <a:ext uri="{FF2B5EF4-FFF2-40B4-BE49-F238E27FC236}">
                  <a16:creationId xmlns:a16="http://schemas.microsoft.com/office/drawing/2014/main" id="{F4315238-42E0-4969-3603-06C0BC29D84A}"/>
                </a:ext>
              </a:extLst>
            </p:cNvPr>
            <p:cNvSpPr txBox="1"/>
            <p:nvPr/>
          </p:nvSpPr>
          <p:spPr>
            <a:xfrm>
              <a:off x="950911" y="1752600"/>
              <a:ext cx="10287000" cy="1865126"/>
            </a:xfrm>
            <a:prstGeom prst="rect">
              <a:avLst/>
            </a:prstGeom>
            <a:noFill/>
          </p:spPr>
          <p:txBody>
            <a:bodyPr wrap="square" rtlCol="0">
              <a:spAutoFit/>
            </a:bodyPr>
            <a:lstStyle/>
            <a:p>
              <a:pPr marL="0" marR="0" lvl="0" indent="0" algn="ctr" defTabSz="1218987" rtl="0" eaLnBrk="1" fontAlgn="auto" latinLnBrk="0" hangingPunct="1">
                <a:lnSpc>
                  <a:spcPct val="90000"/>
                </a:lnSpc>
                <a:spcBef>
                  <a:spcPts val="0"/>
                </a:spcBef>
                <a:spcAft>
                  <a:spcPts val="0"/>
                </a:spcAft>
                <a:buClrTx/>
                <a:buSzTx/>
                <a:buFontTx/>
                <a:buNone/>
                <a:tabLst/>
                <a:defRPr/>
              </a:pPr>
              <a:r>
                <a:rPr lang="en-US" sz="5400" b="1" dirty="0">
                  <a:solidFill>
                    <a:prstClr val="white"/>
                  </a:solidFill>
                  <a:latin typeface="Californian FB" panose="0207040306080B030204" pitchFamily="18" charset="0"/>
                </a:rPr>
                <a:t>Prayers Answered And Not Convinced</a:t>
              </a:r>
              <a:endParaRPr kumimoji="0" lang="en-US" sz="66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2023: A Year of Service – Be A Disciple</a:t>
              </a:r>
              <a:endParaRPr kumimoji="0" lang="en-US" sz="40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p:txBody>
        </p:sp>
        <p:cxnSp>
          <p:nvCxnSpPr>
            <p:cNvPr id="4" name="Straight Connector 3">
              <a:extLst>
                <a:ext uri="{FF2B5EF4-FFF2-40B4-BE49-F238E27FC236}">
                  <a16:creationId xmlns:a16="http://schemas.microsoft.com/office/drawing/2014/main" id="{1F910858-3F41-9EC7-3E1A-73303E01B382}"/>
                </a:ext>
              </a:extLst>
            </p:cNvPr>
            <p:cNvCxnSpPr>
              <a:cxnSpLocks/>
            </p:cNvCxnSpPr>
            <p:nvPr/>
          </p:nvCxnSpPr>
          <p:spPr>
            <a:xfrm>
              <a:off x="1275734" y="2819400"/>
              <a:ext cx="9575335" cy="0"/>
            </a:xfrm>
            <a:prstGeom prst="line">
              <a:avLst/>
            </a:prstGeom>
            <a:ln w="28575">
              <a:solidFill>
                <a:schemeClr val="accent1">
                  <a:lumMod val="50000"/>
                </a:schemeClr>
              </a:solidFill>
            </a:ln>
          </p:spPr>
          <p:style>
            <a:lnRef idx="3">
              <a:schemeClr val="accent4"/>
            </a:lnRef>
            <a:fillRef idx="0">
              <a:schemeClr val="accent4"/>
            </a:fillRef>
            <a:effectRef idx="2">
              <a:schemeClr val="accent4"/>
            </a:effectRef>
            <a:fontRef idx="minor">
              <a:schemeClr val="tx1"/>
            </a:fontRef>
          </p:style>
        </p:cxnSp>
      </p:grpSp>
    </p:spTree>
    <p:extLst>
      <p:ext uri="{BB962C8B-B14F-4D97-AF65-F5344CB8AC3E}">
        <p14:creationId xmlns:p14="http://schemas.microsoft.com/office/powerpoint/2010/main" val="38698111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FF50D11-EC7E-7F31-5F5B-51FF82844603}"/>
              </a:ext>
            </a:extLst>
          </p:cNvPr>
          <p:cNvSpPr txBox="1"/>
          <p:nvPr/>
        </p:nvSpPr>
        <p:spPr>
          <a:xfrm>
            <a:off x="74612" y="1882423"/>
            <a:ext cx="12039600" cy="3093154"/>
          </a:xfrm>
          <a:prstGeom prst="rect">
            <a:avLst/>
          </a:prstGeom>
          <a:noFill/>
        </p:spPr>
        <p:txBody>
          <a:bodyPr wrap="square">
            <a:spAutoFit/>
          </a:bodyPr>
          <a:lstStyle/>
          <a:p>
            <a:r>
              <a:rPr lang="en-US" sz="3900" b="1" baseline="30000" dirty="0">
                <a:effectLst/>
                <a:latin typeface="Maiandra GD" panose="020E0502030308020204" pitchFamily="34" charset="0"/>
              </a:rPr>
              <a:t>18 </a:t>
            </a:r>
            <a:r>
              <a:rPr lang="en-US" sz="3900" b="1" dirty="0">
                <a:effectLst/>
                <a:latin typeface="Maiandra GD" panose="020E0502030308020204" pitchFamily="34" charset="0"/>
              </a:rPr>
              <a:t>Now when day came, there was no small disturbance</a:t>
            </a:r>
            <a:r>
              <a:rPr lang="en-US" sz="3900" b="1" dirty="0">
                <a:latin typeface="Maiandra GD" panose="020E0502030308020204" pitchFamily="34" charset="0"/>
              </a:rPr>
              <a:t> </a:t>
            </a:r>
            <a:r>
              <a:rPr lang="en-US" sz="3900" b="1" dirty="0">
                <a:effectLst/>
                <a:latin typeface="Maiandra GD" panose="020E0502030308020204" pitchFamily="34" charset="0"/>
              </a:rPr>
              <a:t>among the soldiers over what had become of Peter. </a:t>
            </a:r>
            <a:r>
              <a:rPr lang="en-US" sz="3900" b="1" baseline="30000" dirty="0">
                <a:effectLst/>
                <a:latin typeface="Maiandra GD" panose="020E0502030308020204" pitchFamily="34" charset="0"/>
              </a:rPr>
              <a:t>19 </a:t>
            </a:r>
            <a:r>
              <a:rPr lang="en-US" sz="3900" b="1" dirty="0">
                <a:effectLst/>
                <a:latin typeface="Maiandra GD" panose="020E0502030308020204" pitchFamily="34" charset="0"/>
              </a:rPr>
              <a:t>When Herod had searched for him and could not find him, he interrogated the guards and commanded that they be led away to execution. </a:t>
            </a:r>
            <a:endParaRPr lang="en-US" sz="3900" b="1" dirty="0">
              <a:latin typeface="Maiandra GD" panose="020E0502030308020204" pitchFamily="34" charset="0"/>
            </a:endParaRPr>
          </a:p>
        </p:txBody>
      </p:sp>
    </p:spTree>
    <p:extLst>
      <p:ext uri="{BB962C8B-B14F-4D97-AF65-F5344CB8AC3E}">
        <p14:creationId xmlns:p14="http://schemas.microsoft.com/office/powerpoint/2010/main" val="3580985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59F9DBE-78A0-B36A-8EB9-1BE71B7D2419}"/>
              </a:ext>
            </a:extLst>
          </p:cNvPr>
          <p:cNvSpPr txBox="1"/>
          <p:nvPr/>
        </p:nvSpPr>
        <p:spPr>
          <a:xfrm>
            <a:off x="74612" y="1659285"/>
            <a:ext cx="12039600" cy="3539430"/>
          </a:xfrm>
          <a:prstGeom prst="rect">
            <a:avLst/>
          </a:prstGeom>
          <a:noFill/>
        </p:spPr>
        <p:txBody>
          <a:bodyPr wrap="square">
            <a:spAutoFit/>
          </a:bodyPr>
          <a:lstStyle/>
          <a:p>
            <a:pPr algn="l"/>
            <a:r>
              <a:rPr lang="en-US" sz="4400" b="1" i="1" u="sng" dirty="0">
                <a:effectLst/>
                <a:latin typeface="Maiandra GD" panose="020E0502030308020204" pitchFamily="34" charset="0"/>
              </a:rPr>
              <a:t>Peter’s Arrest and Escape</a:t>
            </a:r>
          </a:p>
          <a:p>
            <a:pPr algn="l"/>
            <a:endParaRPr lang="en-US" sz="1800" b="1" i="1" u="sng" dirty="0">
              <a:effectLst/>
              <a:latin typeface="Maiandra GD" panose="020E0502030308020204" pitchFamily="34" charset="0"/>
            </a:endParaRPr>
          </a:p>
          <a:p>
            <a:pPr algn="l"/>
            <a:r>
              <a:rPr lang="en-US" sz="4000" b="1" dirty="0">
                <a:effectLst/>
                <a:latin typeface="Maiandra GD" panose="020E0502030308020204" pitchFamily="34" charset="0"/>
              </a:rPr>
              <a:t>12 Now at that time Herod [Agrippa I] the king [of the Jews] arrested some who belonged to the church, intending to harm them. </a:t>
            </a:r>
            <a:r>
              <a:rPr lang="en-US" sz="4000" b="1" baseline="30000" dirty="0">
                <a:effectLst/>
                <a:latin typeface="Maiandra GD" panose="020E0502030308020204" pitchFamily="34" charset="0"/>
              </a:rPr>
              <a:t>2 </a:t>
            </a:r>
            <a:r>
              <a:rPr lang="en-US" sz="4000" b="1" dirty="0">
                <a:effectLst/>
                <a:latin typeface="Maiandra GD" panose="020E0502030308020204" pitchFamily="34" charset="0"/>
              </a:rPr>
              <a:t>And he had James the brother of John put to death with a sword;</a:t>
            </a:r>
          </a:p>
        </p:txBody>
      </p:sp>
    </p:spTree>
    <p:extLst>
      <p:ext uri="{BB962C8B-B14F-4D97-AF65-F5344CB8AC3E}">
        <p14:creationId xmlns:p14="http://schemas.microsoft.com/office/powerpoint/2010/main" val="1965294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9AADEE7-C258-A278-3AF6-44E6940A41E8}"/>
              </a:ext>
            </a:extLst>
          </p:cNvPr>
          <p:cNvSpPr txBox="1"/>
          <p:nvPr/>
        </p:nvSpPr>
        <p:spPr>
          <a:xfrm>
            <a:off x="74612" y="305068"/>
            <a:ext cx="12039600" cy="6247864"/>
          </a:xfrm>
          <a:prstGeom prst="rect">
            <a:avLst/>
          </a:prstGeom>
          <a:noFill/>
        </p:spPr>
        <p:txBody>
          <a:bodyPr wrap="square">
            <a:spAutoFit/>
          </a:bodyPr>
          <a:lstStyle/>
          <a:p>
            <a:r>
              <a:rPr lang="en-US" sz="4000" b="1" baseline="30000" dirty="0">
                <a:effectLst/>
                <a:latin typeface="Maiandra GD" panose="020E0502030308020204" pitchFamily="34" charset="0"/>
              </a:rPr>
              <a:t>3 </a:t>
            </a:r>
            <a:r>
              <a:rPr lang="en-US" sz="4000" b="1" dirty="0">
                <a:effectLst/>
                <a:latin typeface="Maiandra GD" panose="020E0502030308020204" pitchFamily="34" charset="0"/>
              </a:rPr>
              <a:t>and when he saw that it pleased the Jews, he proceeded to have Peter arrested as well. This was during the days of Unleavened Bread [the Passover week]. </a:t>
            </a:r>
            <a:r>
              <a:rPr lang="en-US" sz="4000" b="1" baseline="30000" dirty="0">
                <a:effectLst/>
                <a:latin typeface="Maiandra GD" panose="020E0502030308020204" pitchFamily="34" charset="0"/>
              </a:rPr>
              <a:t>4 </a:t>
            </a:r>
            <a:r>
              <a:rPr lang="en-US" sz="4000" b="1" dirty="0">
                <a:effectLst/>
                <a:latin typeface="Maiandra GD" panose="020E0502030308020204" pitchFamily="34" charset="0"/>
              </a:rPr>
              <a:t>When he had seized Peter, he put him in prison, turning him over to four squads of soldiers of four each to guard him [in rotation throughout the night], planning after the Passover to bring him out before the people [for execution]. </a:t>
            </a:r>
            <a:r>
              <a:rPr lang="en-US" sz="4000" b="1" baseline="30000" dirty="0">
                <a:effectLst/>
                <a:latin typeface="Maiandra GD" panose="020E0502030308020204" pitchFamily="34" charset="0"/>
              </a:rPr>
              <a:t>5 </a:t>
            </a:r>
            <a:r>
              <a:rPr lang="en-US" sz="4000" b="1" dirty="0">
                <a:effectLst/>
                <a:latin typeface="Maiandra GD" panose="020E0502030308020204" pitchFamily="34" charset="0"/>
              </a:rPr>
              <a:t>So Peter was kept in prison, but fervent and persistent prayer for him was being made to God by the church.</a:t>
            </a:r>
            <a:endParaRPr lang="en-US" sz="4000" b="1" dirty="0">
              <a:latin typeface="Maiandra GD" panose="020E0502030308020204" pitchFamily="34" charset="0"/>
            </a:endParaRPr>
          </a:p>
        </p:txBody>
      </p:sp>
    </p:spTree>
    <p:extLst>
      <p:ext uri="{BB962C8B-B14F-4D97-AF65-F5344CB8AC3E}">
        <p14:creationId xmlns:p14="http://schemas.microsoft.com/office/powerpoint/2010/main" val="950828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9D8F21-EE1E-AD0C-DF4C-4ECC0AB84D9E}"/>
              </a:ext>
            </a:extLst>
          </p:cNvPr>
          <p:cNvSpPr txBox="1"/>
          <p:nvPr/>
        </p:nvSpPr>
        <p:spPr>
          <a:xfrm>
            <a:off x="93662" y="920621"/>
            <a:ext cx="12001500" cy="5016758"/>
          </a:xfrm>
          <a:prstGeom prst="rect">
            <a:avLst/>
          </a:prstGeom>
          <a:noFill/>
        </p:spPr>
        <p:txBody>
          <a:bodyPr wrap="square">
            <a:spAutoFit/>
          </a:bodyPr>
          <a:lstStyle/>
          <a:p>
            <a:r>
              <a:rPr lang="en-US" sz="4000" b="1" baseline="30000" dirty="0">
                <a:effectLst/>
                <a:latin typeface="Maiandra GD" panose="020E0502030308020204" pitchFamily="34" charset="0"/>
              </a:rPr>
              <a:t>6 </a:t>
            </a:r>
            <a:r>
              <a:rPr lang="en-US" sz="4000" b="1" dirty="0">
                <a:effectLst/>
                <a:latin typeface="Maiandra GD" panose="020E0502030308020204" pitchFamily="34" charset="0"/>
              </a:rPr>
              <a:t>The very night before Herod was to bring him forward, Peter was sleeping between two soldiers, bound with two chains, and sentries were in front of the door guarding the prison. </a:t>
            </a:r>
            <a:r>
              <a:rPr lang="en-US" sz="4000" b="1" baseline="30000" dirty="0">
                <a:effectLst/>
                <a:latin typeface="Maiandra GD" panose="020E0502030308020204" pitchFamily="34" charset="0"/>
              </a:rPr>
              <a:t>7 </a:t>
            </a:r>
            <a:r>
              <a:rPr lang="en-US" sz="4000" b="1" dirty="0">
                <a:effectLst/>
                <a:latin typeface="Maiandra GD" panose="020E0502030308020204" pitchFamily="34" charset="0"/>
              </a:rPr>
              <a:t>Suddenly, an angel of the Lord appeared [beside him] and a light shone in the cell. The angel struck Peter’s side and awakened him, saying, “Get up quickly!” And the chains fell off his hands.</a:t>
            </a:r>
            <a:endParaRPr lang="en-US" sz="4000" b="1" dirty="0">
              <a:latin typeface="Maiandra GD" panose="020E0502030308020204" pitchFamily="34" charset="0"/>
            </a:endParaRPr>
          </a:p>
        </p:txBody>
      </p:sp>
    </p:spTree>
    <p:extLst>
      <p:ext uri="{BB962C8B-B14F-4D97-AF65-F5344CB8AC3E}">
        <p14:creationId xmlns:p14="http://schemas.microsoft.com/office/powerpoint/2010/main" val="4168905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9946C2D-6B3C-B336-EC6C-35716C24C224}"/>
              </a:ext>
            </a:extLst>
          </p:cNvPr>
          <p:cNvSpPr txBox="1"/>
          <p:nvPr/>
        </p:nvSpPr>
        <p:spPr>
          <a:xfrm>
            <a:off x="74612" y="1228397"/>
            <a:ext cx="12039600" cy="4401205"/>
          </a:xfrm>
          <a:prstGeom prst="rect">
            <a:avLst/>
          </a:prstGeom>
          <a:noFill/>
        </p:spPr>
        <p:txBody>
          <a:bodyPr wrap="square">
            <a:spAutoFit/>
          </a:bodyPr>
          <a:lstStyle/>
          <a:p>
            <a:r>
              <a:rPr lang="en-US" sz="4000" b="1" baseline="30000" dirty="0">
                <a:effectLst/>
                <a:latin typeface="Maiandra GD" panose="020E0502030308020204" pitchFamily="34" charset="0"/>
              </a:rPr>
              <a:t>8 </a:t>
            </a:r>
            <a:r>
              <a:rPr lang="en-US" sz="4000" b="1" dirty="0">
                <a:effectLst/>
                <a:latin typeface="Maiandra GD" panose="020E0502030308020204" pitchFamily="34" charset="0"/>
              </a:rPr>
              <a:t>The angel said to him, “Prepare yourself and strap on your sandals [to get ready for whatever may happen].” And he did so. Then the angel told him, “Put on your robe and follow me.” </a:t>
            </a:r>
            <a:r>
              <a:rPr lang="en-US" sz="4000" b="1" baseline="30000" dirty="0">
                <a:effectLst/>
                <a:latin typeface="Maiandra GD" panose="020E0502030308020204" pitchFamily="34" charset="0"/>
              </a:rPr>
              <a:t>9 </a:t>
            </a:r>
            <a:r>
              <a:rPr lang="en-US" sz="4000" b="1" dirty="0">
                <a:effectLst/>
                <a:latin typeface="Maiandra GD" panose="020E0502030308020204" pitchFamily="34" charset="0"/>
              </a:rPr>
              <a:t>And Peter went out following the angel. He did not realize that what was being done by the angel was real, but thought he was seeing a vision.</a:t>
            </a:r>
            <a:endParaRPr lang="en-US" sz="4000" b="1" dirty="0">
              <a:latin typeface="Maiandra GD" panose="020E0502030308020204" pitchFamily="34" charset="0"/>
            </a:endParaRPr>
          </a:p>
        </p:txBody>
      </p:sp>
    </p:spTree>
    <p:extLst>
      <p:ext uri="{BB962C8B-B14F-4D97-AF65-F5344CB8AC3E}">
        <p14:creationId xmlns:p14="http://schemas.microsoft.com/office/powerpoint/2010/main" val="414487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72C902A-7120-78AE-9E9D-EEBF55D0DE6B}"/>
              </a:ext>
            </a:extLst>
          </p:cNvPr>
          <p:cNvSpPr txBox="1"/>
          <p:nvPr/>
        </p:nvSpPr>
        <p:spPr>
          <a:xfrm>
            <a:off x="74612" y="612844"/>
            <a:ext cx="12039600" cy="5632311"/>
          </a:xfrm>
          <a:prstGeom prst="rect">
            <a:avLst/>
          </a:prstGeom>
          <a:noFill/>
        </p:spPr>
        <p:txBody>
          <a:bodyPr wrap="square">
            <a:spAutoFit/>
          </a:bodyPr>
          <a:lstStyle/>
          <a:p>
            <a:r>
              <a:rPr lang="en-US" sz="4000" b="1" baseline="30000" dirty="0">
                <a:effectLst/>
                <a:latin typeface="Maiandra GD" panose="020E0502030308020204" pitchFamily="34" charset="0"/>
              </a:rPr>
              <a:t>10 </a:t>
            </a:r>
            <a:r>
              <a:rPr lang="en-US" sz="4000" b="1" dirty="0">
                <a:effectLst/>
                <a:latin typeface="Maiandra GD" panose="020E0502030308020204" pitchFamily="34" charset="0"/>
              </a:rPr>
              <a:t>When they had passed the first guard and the second, they came to the iron gate that leads into the city. Of its own accord it swung open for them; and they went out and went along one street, and at once the angel left him. </a:t>
            </a:r>
            <a:r>
              <a:rPr lang="en-US" sz="4000" b="1" baseline="30000" dirty="0">
                <a:effectLst/>
                <a:latin typeface="Maiandra GD" panose="020E0502030308020204" pitchFamily="34" charset="0"/>
              </a:rPr>
              <a:t>11 </a:t>
            </a:r>
            <a:r>
              <a:rPr lang="en-US" sz="4000" b="1" dirty="0">
                <a:effectLst/>
                <a:latin typeface="Maiandra GD" panose="020E0502030308020204" pitchFamily="34" charset="0"/>
              </a:rPr>
              <a:t>When Peter came to his senses, he said, “Now I know for certain that the Lord has sent His angel and has rescued me from the hand of Herod and from all that the Jewish people were expecting [to do to me].”</a:t>
            </a:r>
            <a:endParaRPr lang="en-US" sz="4000" b="1" dirty="0">
              <a:latin typeface="Maiandra GD" panose="020E0502030308020204" pitchFamily="34" charset="0"/>
            </a:endParaRPr>
          </a:p>
        </p:txBody>
      </p:sp>
    </p:spTree>
    <p:extLst>
      <p:ext uri="{BB962C8B-B14F-4D97-AF65-F5344CB8AC3E}">
        <p14:creationId xmlns:p14="http://schemas.microsoft.com/office/powerpoint/2010/main" val="4038742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6B26006-8493-F751-187B-4DC58A9FC57B}"/>
              </a:ext>
            </a:extLst>
          </p:cNvPr>
          <p:cNvSpPr txBox="1"/>
          <p:nvPr/>
        </p:nvSpPr>
        <p:spPr>
          <a:xfrm>
            <a:off x="74612" y="682094"/>
            <a:ext cx="12039600" cy="5493812"/>
          </a:xfrm>
          <a:prstGeom prst="rect">
            <a:avLst/>
          </a:prstGeom>
          <a:noFill/>
        </p:spPr>
        <p:txBody>
          <a:bodyPr wrap="square">
            <a:spAutoFit/>
          </a:bodyPr>
          <a:lstStyle/>
          <a:p>
            <a:r>
              <a:rPr lang="en-US" sz="3900" b="1" baseline="30000" dirty="0">
                <a:effectLst/>
                <a:latin typeface="Maiandra GD" panose="020E0502030308020204" pitchFamily="34" charset="0"/>
              </a:rPr>
              <a:t>12 </a:t>
            </a:r>
            <a:r>
              <a:rPr lang="en-US" sz="3900" b="1" dirty="0">
                <a:effectLst/>
                <a:latin typeface="Maiandra GD" panose="020E0502030308020204" pitchFamily="34" charset="0"/>
              </a:rPr>
              <a:t>When he realized what had happened, he went to the house of Mary the mother of John, who was also called Mark, where many [believers] were gathered together and were praying continually [and had been praying all night]. </a:t>
            </a:r>
            <a:r>
              <a:rPr lang="en-US" sz="3900" b="1" baseline="30000" dirty="0">
                <a:effectLst/>
                <a:latin typeface="Maiandra GD" panose="020E0502030308020204" pitchFamily="34" charset="0"/>
              </a:rPr>
              <a:t>13 </a:t>
            </a:r>
            <a:r>
              <a:rPr lang="en-US" sz="3900" b="1" dirty="0">
                <a:effectLst/>
                <a:latin typeface="Maiandra GD" panose="020E0502030308020204" pitchFamily="34" charset="0"/>
              </a:rPr>
              <a:t>When he knocked at the door of the gateway, a servant-girl named Rhoda came to answer. </a:t>
            </a:r>
            <a:r>
              <a:rPr lang="en-US" sz="3900" b="1" baseline="30000" dirty="0">
                <a:effectLst/>
                <a:latin typeface="Maiandra GD" panose="020E0502030308020204" pitchFamily="34" charset="0"/>
              </a:rPr>
              <a:t>14 </a:t>
            </a:r>
            <a:r>
              <a:rPr lang="en-US" sz="3900" b="1" dirty="0">
                <a:effectLst/>
                <a:latin typeface="Maiandra GD" panose="020E0502030308020204" pitchFamily="34" charset="0"/>
              </a:rPr>
              <a:t>Recognizing Peter’s voice, in her joy she failed to open the gate, but ran in and announced that Peter was standing in front of the gateway. </a:t>
            </a:r>
            <a:endParaRPr lang="en-US" sz="3900" b="1" dirty="0">
              <a:latin typeface="Maiandra GD" panose="020E0502030308020204" pitchFamily="34" charset="0"/>
            </a:endParaRPr>
          </a:p>
        </p:txBody>
      </p:sp>
    </p:spTree>
    <p:extLst>
      <p:ext uri="{BB962C8B-B14F-4D97-AF65-F5344CB8AC3E}">
        <p14:creationId xmlns:p14="http://schemas.microsoft.com/office/powerpoint/2010/main" val="1645663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0EF5D7A-7D3C-7C89-C6F0-3D5F9CA686E6}"/>
              </a:ext>
            </a:extLst>
          </p:cNvPr>
          <p:cNvSpPr txBox="1"/>
          <p:nvPr/>
        </p:nvSpPr>
        <p:spPr>
          <a:xfrm>
            <a:off x="74612" y="1843950"/>
            <a:ext cx="12039600" cy="3170099"/>
          </a:xfrm>
          <a:prstGeom prst="rect">
            <a:avLst/>
          </a:prstGeom>
          <a:noFill/>
        </p:spPr>
        <p:txBody>
          <a:bodyPr wrap="square">
            <a:spAutoFit/>
          </a:bodyPr>
          <a:lstStyle/>
          <a:p>
            <a:r>
              <a:rPr lang="en-US" sz="4000" b="1" baseline="30000" dirty="0">
                <a:effectLst/>
                <a:latin typeface="Maiandra GD" panose="020E0502030308020204" pitchFamily="34" charset="0"/>
              </a:rPr>
              <a:t>15 </a:t>
            </a:r>
            <a:r>
              <a:rPr lang="en-US" sz="4000" b="1" dirty="0">
                <a:effectLst/>
                <a:latin typeface="Maiandra GD" panose="020E0502030308020204" pitchFamily="34" charset="0"/>
              </a:rPr>
              <a:t>They said to her, “You are out of your mind!” But she kept insisting that it was so. They kept saying, “It is his angel!” </a:t>
            </a:r>
            <a:r>
              <a:rPr lang="en-US" sz="4000" b="1" baseline="30000" dirty="0">
                <a:effectLst/>
                <a:latin typeface="Maiandra GD" panose="020E0502030308020204" pitchFamily="34" charset="0"/>
              </a:rPr>
              <a:t>16 </a:t>
            </a:r>
            <a:r>
              <a:rPr lang="en-US" sz="4000" b="1" dirty="0">
                <a:effectLst/>
                <a:latin typeface="Maiandra GD" panose="020E0502030308020204" pitchFamily="34" charset="0"/>
              </a:rPr>
              <a:t>But [meanwhile] Peter continued knocking; and when they opened the door and saw him, they were completely amazed. </a:t>
            </a:r>
            <a:endParaRPr lang="en-US" sz="4000" b="1" dirty="0">
              <a:latin typeface="Maiandra GD" panose="020E0502030308020204" pitchFamily="34" charset="0"/>
            </a:endParaRPr>
          </a:p>
        </p:txBody>
      </p:sp>
    </p:spTree>
    <p:extLst>
      <p:ext uri="{BB962C8B-B14F-4D97-AF65-F5344CB8AC3E}">
        <p14:creationId xmlns:p14="http://schemas.microsoft.com/office/powerpoint/2010/main" val="688100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D1147CE-1707-FDCE-49DA-4F68F4783E70}"/>
              </a:ext>
            </a:extLst>
          </p:cNvPr>
          <p:cNvSpPr txBox="1"/>
          <p:nvPr/>
        </p:nvSpPr>
        <p:spPr>
          <a:xfrm>
            <a:off x="74612" y="1228397"/>
            <a:ext cx="12039600" cy="4401205"/>
          </a:xfrm>
          <a:prstGeom prst="rect">
            <a:avLst/>
          </a:prstGeom>
          <a:noFill/>
        </p:spPr>
        <p:txBody>
          <a:bodyPr wrap="square">
            <a:spAutoFit/>
          </a:bodyPr>
          <a:lstStyle/>
          <a:p>
            <a:r>
              <a:rPr lang="en-US" sz="4000" b="1" baseline="30000" dirty="0">
                <a:effectLst/>
                <a:latin typeface="Maiandra GD" panose="020E0502030308020204" pitchFamily="34" charset="0"/>
              </a:rPr>
              <a:t>16 </a:t>
            </a:r>
            <a:r>
              <a:rPr lang="en-US" sz="4000" b="1" dirty="0">
                <a:effectLst/>
                <a:latin typeface="Maiandra GD" panose="020E0502030308020204" pitchFamily="34" charset="0"/>
              </a:rPr>
              <a:t>But [meanwhile] Peter continued knocking; and when they opened the door and saw him, they were completely amazed. </a:t>
            </a:r>
            <a:r>
              <a:rPr lang="en-US" sz="4000" b="1" baseline="30000" dirty="0">
                <a:effectLst/>
                <a:latin typeface="Maiandra GD" panose="020E0502030308020204" pitchFamily="34" charset="0"/>
              </a:rPr>
              <a:t>17 </a:t>
            </a:r>
            <a:r>
              <a:rPr lang="en-US" sz="4000" b="1" dirty="0">
                <a:effectLst/>
                <a:latin typeface="Maiandra GD" panose="020E0502030308020204" pitchFamily="34" charset="0"/>
              </a:rPr>
              <a:t>But motioning to them with his hand to be quiet and listen, he described how the Lord had led him out of the prison. And he said, “Report these things to James and the brothers and sisters.” Then he left and went to another place.</a:t>
            </a:r>
            <a:endParaRPr lang="en-US" sz="4000" b="1" dirty="0">
              <a:latin typeface="Maiandra GD" panose="020E0502030308020204" pitchFamily="34" charset="0"/>
            </a:endParaRPr>
          </a:p>
        </p:txBody>
      </p:sp>
    </p:spTree>
    <p:extLst>
      <p:ext uri="{BB962C8B-B14F-4D97-AF65-F5344CB8AC3E}">
        <p14:creationId xmlns:p14="http://schemas.microsoft.com/office/powerpoint/2010/main" val="1713332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2.xml><?xml version="1.0" encoding="utf-8"?>
<a:theme xmlns:a="http://schemas.openxmlformats.org/drawingml/2006/main" name="2_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Override1.xml><?xml version="1.0" encoding="utf-8"?>
<a:themeOverride xmlns:a="http://schemas.openxmlformats.org/drawingml/2006/main">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Props1.xml><?xml version="1.0" encoding="utf-8"?>
<ds:datastoreItem xmlns:ds="http://schemas.openxmlformats.org/officeDocument/2006/customXml" ds:itemID="{0A765CE0-A8A0-42E0-82D2-3F870DB4D5F7}">
  <ds:schemaRefs>
    <ds:schemaRef ds:uri="http://schemas.microsoft.com/sharepoint/v3/contenttype/forms"/>
  </ds:schemaRefs>
</ds:datastoreItem>
</file>

<file path=customXml/itemProps2.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5076977-ECB7-44C2-A70D-853BB6B41242}">
  <ds:schemaRefs>
    <ds:schemaRef ds:uri="http://schemas.microsoft.com/office/2006/documentManagement/types"/>
    <ds:schemaRef ds:uri="http://purl.org/dc/dcmitype/"/>
    <ds:schemaRef ds:uri="http://purl.org/dc/elements/1.1/"/>
    <ds:schemaRef ds:uri="4873beb7-5857-4685-be1f-d57550cc96cc"/>
    <ds:schemaRef ds:uri="http://schemas.openxmlformats.org/package/2006/metadata/core-properties"/>
    <ds:schemaRef ds:uri="http://schemas.microsoft.com/office/2006/metadata/properties"/>
    <ds:schemaRef ds:uri="http://purl.org/dc/term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18555</TotalTime>
  <Words>715</Words>
  <Application>Microsoft Office PowerPoint</Application>
  <PresentationFormat>Custom</PresentationFormat>
  <Paragraphs>18</Paragraphs>
  <Slides>10</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Californian FB</vt:lpstr>
      <vt:lpstr>Cambria</vt:lpstr>
      <vt:lpstr>Maiandra GD</vt:lpstr>
      <vt:lpstr>Red Radial 16x9</vt:lpstr>
      <vt:lpstr>2_Red Radial 16x9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Prayers Answered And Not Convinced</dc:title>
  <dc:creator>Joel Flowers</dc:creator>
  <cp:lastModifiedBy>Joe Puetz</cp:lastModifiedBy>
  <cp:revision>37</cp:revision>
  <cp:lastPrinted>2020-10-25T00:34:53Z</cp:lastPrinted>
  <dcterms:created xsi:type="dcterms:W3CDTF">2017-10-01T00:55:44Z</dcterms:created>
  <dcterms:modified xsi:type="dcterms:W3CDTF">2023-10-08T01:42:51Z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