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2"/>
  </p:notesMasterIdLst>
  <p:handoutMasterIdLst>
    <p:handoutMasterId r:id="rId13"/>
  </p:handoutMasterIdLst>
  <p:sldIdLst>
    <p:sldId id="325" r:id="rId6"/>
    <p:sldId id="410" r:id="rId7"/>
    <p:sldId id="411" r:id="rId8"/>
    <p:sldId id="412" r:id="rId9"/>
    <p:sldId id="414" r:id="rId10"/>
    <p:sldId id="415" r:id="rId11"/>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280" autoAdjust="0"/>
  </p:normalViewPr>
  <p:slideViewPr>
    <p:cSldViewPr>
      <p:cViewPr varScale="1">
        <p:scale>
          <a:sx n="111" d="100"/>
          <a:sy n="111" d="100"/>
        </p:scale>
        <p:origin x="588" y="9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sz="quarter" idx="1"/>
          </p:nvPr>
        </p:nvSpPr>
        <p:spPr>
          <a:xfrm>
            <a:off x="4023094" y="0"/>
            <a:ext cx="3077739" cy="469424"/>
          </a:xfrm>
          <a:prstGeom prst="rect">
            <a:avLst/>
          </a:prstGeom>
        </p:spPr>
        <p:txBody>
          <a:bodyPr vert="horz" lIns="94209" tIns="47105" rIns="94209" bIns="47105" rtlCol="0"/>
          <a:lstStyle>
            <a:lvl1pPr algn="r">
              <a:defRPr sz="1200"/>
            </a:lvl1pPr>
          </a:lstStyle>
          <a:p>
            <a:fld id="{4954C6E1-AF92-4FB7-A013-0B520EBC30AE}" type="datetimeFigureOut">
              <a:rPr lang="en-US"/>
              <a:t>10/14/2023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09" tIns="47105" rIns="94209" bIns="47105"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idx="1"/>
          </p:nvPr>
        </p:nvSpPr>
        <p:spPr>
          <a:xfrm>
            <a:off x="4023094" y="0"/>
            <a:ext cx="3077739" cy="469424"/>
          </a:xfrm>
          <a:prstGeom prst="rect">
            <a:avLst/>
          </a:prstGeom>
        </p:spPr>
        <p:txBody>
          <a:bodyPr vert="horz" lIns="94209" tIns="47105" rIns="94209" bIns="47105" rtlCol="0"/>
          <a:lstStyle>
            <a:lvl1pPr algn="r">
              <a:defRPr sz="1200"/>
            </a:lvl1pPr>
          </a:lstStyle>
          <a:p>
            <a:fld id="{95C10850-0874-4A61-99B4-D613C5E8D9EA}" type="datetimeFigureOut">
              <a:rPr lang="en-US"/>
              <a:t>10/14/2023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09" tIns="47105" rIns="94209" bIns="47105"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9" tIns="47105" rIns="94209" bIns="4710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09" tIns="47105" rIns="94209" bIns="47105"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10/14/2023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10/14/2023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424695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10/14/2023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664455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10/14/2023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1837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10/14/2023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957350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10/14/2023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22008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10/14/2023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720486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5530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10/14/2023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54493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37541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939476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10/14/2023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56525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10/14/2023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503305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10/14/2023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10/14/2023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10/14/2023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10/14/2023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10/14/2023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10/14/2023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295573157"/>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Galatians+5&amp;version=AMP#fen-AMP-29179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0" dirty="0">
                <a:solidFill>
                  <a:prstClr val="white"/>
                </a:solidFill>
                <a:latin typeface="Cambria"/>
              </a:rPr>
              <a:t>Galatians 5:16</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865126"/>
            <a:chOff x="950911"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The Difference is Obvious</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89AEE9-FEDD-C28F-5DA0-51178B20C55B}"/>
              </a:ext>
            </a:extLst>
          </p:cNvPr>
          <p:cNvSpPr txBox="1"/>
          <p:nvPr/>
        </p:nvSpPr>
        <p:spPr>
          <a:xfrm>
            <a:off x="74612" y="1843950"/>
            <a:ext cx="12039600" cy="3170099"/>
          </a:xfrm>
          <a:prstGeom prst="rect">
            <a:avLst/>
          </a:prstGeom>
          <a:noFill/>
        </p:spPr>
        <p:txBody>
          <a:bodyPr wrap="square">
            <a:spAutoFit/>
          </a:bodyPr>
          <a:lstStyle/>
          <a:p>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But I say, walk habitually in the [Holy] Spirit [seek Him and be responsive to His guidance], and then you will certainly not carry out the desire of the </a:t>
            </a:r>
            <a:r>
              <a:rPr lang="en-US" sz="4000" b="1" baseline="30000" dirty="0">
                <a:effectLst/>
                <a:latin typeface="Maiandra GD" panose="020E0502030308020204" pitchFamily="34" charset="0"/>
              </a:rPr>
              <a:t>[</a:t>
            </a:r>
            <a:r>
              <a:rPr lang="en-US" sz="4000" b="1" baseline="30000" dirty="0">
                <a:effectLst/>
                <a:latin typeface="Maiandra GD" panose="020E0502030308020204" pitchFamily="34" charset="0"/>
                <a:hlinkClick r:id="rId2" tooltip="See footnote g">
                  <a:extLst>
                    <a:ext uri="{A12FA001-AC4F-418D-AE19-62706E023703}">
                      <ahyp:hlinkClr xmlns:ahyp="http://schemas.microsoft.com/office/drawing/2018/hyperlinkcolor" val="tx"/>
                    </a:ext>
                  </a:extLst>
                </a:hlinkClick>
              </a:rPr>
              <a:t>g</a:t>
            </a:r>
            <a:r>
              <a:rPr lang="en-US" sz="4000" b="1" baseline="30000" dirty="0">
                <a:effectLst/>
                <a:latin typeface="Maiandra GD" panose="020E0502030308020204" pitchFamily="34" charset="0"/>
              </a:rPr>
              <a:t>]</a:t>
            </a:r>
            <a:r>
              <a:rPr lang="en-US" sz="4000" b="1" dirty="0">
                <a:effectLst/>
                <a:latin typeface="Maiandra GD" panose="020E0502030308020204" pitchFamily="34" charset="0"/>
              </a:rPr>
              <a:t>sinful nature [which responds impulsively without regard for God and His precepts].</a:t>
            </a:r>
            <a:endParaRPr lang="en-US" sz="4000" b="1" dirty="0">
              <a:latin typeface="Maiandra GD" panose="020E0502030308020204" pitchFamily="34" charset="0"/>
            </a:endParaRPr>
          </a:p>
        </p:txBody>
      </p:sp>
    </p:spTree>
    <p:extLst>
      <p:ext uri="{BB962C8B-B14F-4D97-AF65-F5344CB8AC3E}">
        <p14:creationId xmlns:p14="http://schemas.microsoft.com/office/powerpoint/2010/main" val="3975983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8F2B43-118C-F62A-C163-350822A66798}"/>
              </a:ext>
            </a:extLst>
          </p:cNvPr>
          <p:cNvSpPr txBox="1"/>
          <p:nvPr/>
        </p:nvSpPr>
        <p:spPr>
          <a:xfrm>
            <a:off x="74612" y="920621"/>
            <a:ext cx="12039600" cy="5016758"/>
          </a:xfrm>
          <a:prstGeom prst="rect">
            <a:avLst/>
          </a:prstGeom>
          <a:noFill/>
        </p:spPr>
        <p:txBody>
          <a:bodyPr wrap="square">
            <a:spAutoFit/>
          </a:bodyPr>
          <a:lstStyle/>
          <a:p>
            <a:r>
              <a:rPr lang="en-US" sz="4000" b="1" baseline="30000" dirty="0">
                <a:effectLst/>
                <a:latin typeface="Maiandra GD" panose="020E0502030308020204" pitchFamily="34" charset="0"/>
              </a:rPr>
              <a:t>17 </a:t>
            </a:r>
            <a:r>
              <a:rPr lang="en-US" sz="4000" b="1" dirty="0">
                <a:effectLst/>
                <a:latin typeface="Maiandra GD" panose="020E0502030308020204" pitchFamily="34" charset="0"/>
              </a:rPr>
              <a:t>For the sinful nature has its desire which is opposed to the Spirit, and the [desire of the] Spirit opposes the sinful nature; for these [two, the sinful nature and the Spirit] are in direct opposition to each other [continually in conflict], so that you [as believers] do not [always] do whatever [good things] you want to do. </a:t>
            </a:r>
            <a:r>
              <a:rPr lang="en-US" sz="4000" b="1" baseline="30000" dirty="0">
                <a:effectLst/>
                <a:latin typeface="Maiandra GD" panose="020E0502030308020204" pitchFamily="34" charset="0"/>
              </a:rPr>
              <a:t>18 </a:t>
            </a:r>
            <a:r>
              <a:rPr lang="en-US" sz="4000" b="1" dirty="0">
                <a:effectLst/>
                <a:latin typeface="Maiandra GD" panose="020E0502030308020204" pitchFamily="34" charset="0"/>
              </a:rPr>
              <a:t>But if you are guided and led by the Spirit, you are not subject to the Law.</a:t>
            </a:r>
            <a:endParaRPr lang="en-US" sz="4000" b="1" dirty="0">
              <a:latin typeface="Maiandra GD" panose="020E0502030308020204" pitchFamily="34" charset="0"/>
            </a:endParaRPr>
          </a:p>
        </p:txBody>
      </p:sp>
    </p:spTree>
    <p:extLst>
      <p:ext uri="{BB962C8B-B14F-4D97-AF65-F5344CB8AC3E}">
        <p14:creationId xmlns:p14="http://schemas.microsoft.com/office/powerpoint/2010/main" val="95159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1E32A9-4213-8FEA-4562-3219C3DE2938}"/>
              </a:ext>
            </a:extLst>
          </p:cNvPr>
          <p:cNvSpPr txBox="1"/>
          <p:nvPr/>
        </p:nvSpPr>
        <p:spPr>
          <a:xfrm>
            <a:off x="74612" y="1166842"/>
            <a:ext cx="12039600" cy="4524315"/>
          </a:xfrm>
          <a:prstGeom prst="rect">
            <a:avLst/>
          </a:prstGeom>
          <a:noFill/>
        </p:spPr>
        <p:txBody>
          <a:bodyPr wrap="square">
            <a:spAutoFit/>
          </a:bodyPr>
          <a:lstStyle/>
          <a:p>
            <a:r>
              <a:rPr lang="en-US" sz="3600" b="1" baseline="30000" dirty="0">
                <a:effectLst/>
                <a:latin typeface="Maiandra GD" panose="020E0502030308020204" pitchFamily="34" charset="0"/>
              </a:rPr>
              <a:t>19 </a:t>
            </a:r>
            <a:r>
              <a:rPr lang="en-US" sz="3600" b="1" dirty="0">
                <a:effectLst/>
                <a:latin typeface="Maiandra GD" panose="020E0502030308020204" pitchFamily="34" charset="0"/>
              </a:rPr>
              <a:t>Now the practices of the sinful nature are clearly evident: they are sexual immorality, impurity, sensuality (total irresponsibility, lack of self-control), </a:t>
            </a:r>
            <a:r>
              <a:rPr lang="en-US" sz="3600" b="1" baseline="30000" dirty="0">
                <a:effectLst/>
                <a:latin typeface="Maiandra GD" panose="020E0502030308020204" pitchFamily="34" charset="0"/>
              </a:rPr>
              <a:t>20 </a:t>
            </a:r>
            <a:r>
              <a:rPr lang="en-US" sz="3600" b="1" dirty="0">
                <a:effectLst/>
                <a:latin typeface="Maiandra GD" panose="020E0502030308020204" pitchFamily="34" charset="0"/>
              </a:rPr>
              <a:t>idolatry, sorcery, hostility, strife, jealousy, fits of anger, disputes, dissensions, factions [that promote heresies], </a:t>
            </a:r>
            <a:r>
              <a:rPr lang="en-US" sz="3600" b="1" baseline="30000" dirty="0">
                <a:effectLst/>
                <a:latin typeface="Maiandra GD" panose="020E0502030308020204" pitchFamily="34" charset="0"/>
              </a:rPr>
              <a:t>21 </a:t>
            </a:r>
            <a:r>
              <a:rPr lang="en-US" sz="3600" b="1" dirty="0">
                <a:effectLst/>
                <a:latin typeface="Maiandra GD" panose="020E0502030308020204" pitchFamily="34" charset="0"/>
              </a:rPr>
              <a:t>envy, drunkenness, riotous behavior, and other things like these. I warn you beforehand, just as I did previously, that those who practice such things will not inherit the kingdom of God.</a:t>
            </a:r>
            <a:endParaRPr lang="en-US" sz="3600" b="1" dirty="0">
              <a:latin typeface="Maiandra GD" panose="020E0502030308020204" pitchFamily="34" charset="0"/>
            </a:endParaRPr>
          </a:p>
        </p:txBody>
      </p:sp>
    </p:spTree>
    <p:extLst>
      <p:ext uri="{BB962C8B-B14F-4D97-AF65-F5344CB8AC3E}">
        <p14:creationId xmlns:p14="http://schemas.microsoft.com/office/powerpoint/2010/main" val="396051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A1E073-D937-8BE1-4FAD-9F2A069F8E3F}"/>
              </a:ext>
            </a:extLst>
          </p:cNvPr>
          <p:cNvSpPr txBox="1"/>
          <p:nvPr/>
        </p:nvSpPr>
        <p:spPr>
          <a:xfrm>
            <a:off x="76615" y="1536174"/>
            <a:ext cx="12035594" cy="3785652"/>
          </a:xfrm>
          <a:prstGeom prst="rect">
            <a:avLst/>
          </a:prstGeom>
          <a:noFill/>
        </p:spPr>
        <p:txBody>
          <a:bodyPr wrap="square">
            <a:spAutoFit/>
          </a:bodyPr>
          <a:lstStyle/>
          <a:p>
            <a:r>
              <a:rPr lang="en-US" sz="4000" b="1" baseline="30000" dirty="0">
                <a:effectLst/>
                <a:latin typeface="Maiandra GD" panose="020E0502030308020204" pitchFamily="34" charset="0"/>
              </a:rPr>
              <a:t>22 </a:t>
            </a:r>
            <a:r>
              <a:rPr lang="en-US" sz="4000" b="1" dirty="0">
                <a:effectLst/>
                <a:latin typeface="Maiandra GD" panose="020E0502030308020204" pitchFamily="34" charset="0"/>
              </a:rPr>
              <a:t>But the fruit of the Spirit [the result of His presence within us] is love [unselfish concern for others], joy, [inner] peace, patience [not the ability to wait, but how we act while waiting], kindness, goodness, faithfulness, </a:t>
            </a:r>
            <a:r>
              <a:rPr lang="en-US" sz="4000" b="1" baseline="30000" dirty="0">
                <a:effectLst/>
                <a:latin typeface="Maiandra GD" panose="020E0502030308020204" pitchFamily="34" charset="0"/>
              </a:rPr>
              <a:t>23 </a:t>
            </a:r>
            <a:r>
              <a:rPr lang="en-US" sz="4000" b="1" dirty="0">
                <a:effectLst/>
                <a:latin typeface="Maiandra GD" panose="020E0502030308020204" pitchFamily="34" charset="0"/>
              </a:rPr>
              <a:t>gentleness, self-control. Against such things there is no law. </a:t>
            </a:r>
            <a:endParaRPr lang="en-US" sz="4000" b="1" dirty="0">
              <a:latin typeface="Maiandra GD" panose="020E0502030308020204" pitchFamily="34" charset="0"/>
            </a:endParaRPr>
          </a:p>
        </p:txBody>
      </p:sp>
    </p:spTree>
    <p:extLst>
      <p:ext uri="{BB962C8B-B14F-4D97-AF65-F5344CB8AC3E}">
        <p14:creationId xmlns:p14="http://schemas.microsoft.com/office/powerpoint/2010/main" val="405499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9F7C75-8B7D-8E1C-610C-CB16E12B609C}"/>
              </a:ext>
            </a:extLst>
          </p:cNvPr>
          <p:cNvSpPr txBox="1"/>
          <p:nvPr/>
        </p:nvSpPr>
        <p:spPr>
          <a:xfrm>
            <a:off x="74611" y="2459504"/>
            <a:ext cx="12039601" cy="1938992"/>
          </a:xfrm>
          <a:prstGeom prst="rect">
            <a:avLst/>
          </a:prstGeom>
          <a:noFill/>
        </p:spPr>
        <p:txBody>
          <a:bodyPr wrap="square">
            <a:spAutoFit/>
          </a:bodyPr>
          <a:lstStyle/>
          <a:p>
            <a:r>
              <a:rPr lang="en-US" sz="4000" b="1" baseline="30000" dirty="0">
                <a:effectLst/>
                <a:latin typeface="Maiandra GD" panose="020E0502030308020204" pitchFamily="34" charset="0"/>
              </a:rPr>
              <a:t>24 </a:t>
            </a:r>
            <a:r>
              <a:rPr lang="en-US" sz="4000" b="1" dirty="0">
                <a:effectLst/>
                <a:latin typeface="Maiandra GD" panose="020E0502030308020204" pitchFamily="34" charset="0"/>
              </a:rPr>
              <a:t>And those who belong to Christ Jesus have</a:t>
            </a:r>
            <a:r>
              <a:rPr lang="en-US" sz="4000" b="1" dirty="0">
                <a:latin typeface="Maiandra GD" panose="020E0502030308020204" pitchFamily="34" charset="0"/>
              </a:rPr>
              <a:t> </a:t>
            </a:r>
            <a:r>
              <a:rPr lang="en-US" sz="4000" b="1" dirty="0">
                <a:effectLst/>
                <a:latin typeface="Maiandra GD" panose="020E0502030308020204" pitchFamily="34" charset="0"/>
              </a:rPr>
              <a:t>crucified</a:t>
            </a:r>
            <a:r>
              <a:rPr lang="en-US" sz="4000" b="1" dirty="0">
                <a:latin typeface="Maiandra GD" panose="020E0502030308020204" pitchFamily="34" charset="0"/>
              </a:rPr>
              <a:t> </a:t>
            </a:r>
            <a:r>
              <a:rPr lang="en-US" sz="4000" b="1" dirty="0">
                <a:effectLst/>
                <a:latin typeface="Maiandra GD" panose="020E0502030308020204" pitchFamily="34" charset="0"/>
              </a:rPr>
              <a:t>the sinful nature together with its passions and appetites.</a:t>
            </a:r>
            <a:endParaRPr lang="en-US" sz="4000" b="1" dirty="0">
              <a:latin typeface="Maiandra GD" panose="020E0502030308020204" pitchFamily="34" charset="0"/>
            </a:endParaRPr>
          </a:p>
        </p:txBody>
      </p:sp>
    </p:spTree>
    <p:extLst>
      <p:ext uri="{BB962C8B-B14F-4D97-AF65-F5344CB8AC3E}">
        <p14:creationId xmlns:p14="http://schemas.microsoft.com/office/powerpoint/2010/main" val="1327010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schemas.microsoft.com/office/2006/documentManagement/types"/>
    <ds:schemaRef ds:uri="http://purl.org/dc/dcmitype/"/>
    <ds:schemaRef ds:uri="http://purl.org/dc/elements/1.1/"/>
    <ds:schemaRef ds:uri="4873beb7-5857-4685-be1f-d57550cc96cc"/>
    <ds:schemaRef ds:uri="http://schemas.openxmlformats.org/package/2006/metadata/core-properties"/>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18577</TotalTime>
  <Words>349</Words>
  <Application>Microsoft Office PowerPoint</Application>
  <PresentationFormat>Custom</PresentationFormat>
  <Paragraphs>12</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Difference is Obvious</dc:title>
  <dc:creator>Joel Flowers</dc:creator>
  <cp:lastModifiedBy>Joe Puetz</cp:lastModifiedBy>
  <cp:revision>39</cp:revision>
  <cp:lastPrinted>2020-10-25T00:34:53Z</cp:lastPrinted>
  <dcterms:created xsi:type="dcterms:W3CDTF">2017-10-01T00:55:44Z</dcterms:created>
  <dcterms:modified xsi:type="dcterms:W3CDTF">2023-10-15T01:11:57Z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