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Lst>
  <p:notesMasterIdLst>
    <p:notesMasterId r:id="rId21"/>
  </p:notesMasterIdLst>
  <p:handoutMasterIdLst>
    <p:handoutMasterId r:id="rId22"/>
  </p:handoutMasterIdLst>
  <p:sldIdLst>
    <p:sldId id="326" r:id="rId6"/>
    <p:sldId id="281" r:id="rId7"/>
    <p:sldId id="308" r:id="rId8"/>
    <p:sldId id="325" r:id="rId9"/>
    <p:sldId id="292" r:id="rId10"/>
    <p:sldId id="293" r:id="rId11"/>
    <p:sldId id="294" r:id="rId12"/>
    <p:sldId id="304" r:id="rId13"/>
    <p:sldId id="295" r:id="rId14"/>
    <p:sldId id="296" r:id="rId15"/>
    <p:sldId id="297" r:id="rId16"/>
    <p:sldId id="298" r:id="rId17"/>
    <p:sldId id="299" r:id="rId18"/>
    <p:sldId id="300" r:id="rId19"/>
    <p:sldId id="301" r:id="rId20"/>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4280" autoAdjust="0"/>
  </p:normalViewPr>
  <p:slideViewPr>
    <p:cSldViewPr>
      <p:cViewPr varScale="1">
        <p:scale>
          <a:sx n="111" d="100"/>
          <a:sy n="111" d="100"/>
        </p:scale>
        <p:origin x="312" y="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4954C6E1-AF92-4FB7-A013-0B520EBC30AE}" type="datetimeFigureOut">
              <a:rPr lang="en-US"/>
              <a:t>12/9/2023</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5C10850-0874-4A61-99B4-D613C5E8D9EA}" type="datetimeFigureOut">
              <a:rPr lang="en-US"/>
              <a:t>12/9/2023</a:t>
            </a:fld>
            <a:endParaRPr/>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21" tIns="47111" rIns="94221" bIns="47111"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64201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78602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634591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12/9/2023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406849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12/9/2023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329305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12/9/2023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199004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02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14675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42455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84015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405312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extLst>
      <p:ext uri="{BB962C8B-B14F-4D97-AF65-F5344CB8AC3E}">
        <p14:creationId xmlns:p14="http://schemas.microsoft.com/office/powerpoint/2010/main" val="277874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12/9/2023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12/9/2023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12/9/2023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12/9/2023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12/9/2023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12/9/2023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extLst>
      <p:ext uri="{BB962C8B-B14F-4D97-AF65-F5344CB8AC3E}">
        <p14:creationId xmlns:p14="http://schemas.microsoft.com/office/powerpoint/2010/main" val="2469527427"/>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andles with a lit flame&#10;&#10;Description automatically generated">
            <a:extLst>
              <a:ext uri="{FF2B5EF4-FFF2-40B4-BE49-F238E27FC236}">
                <a16:creationId xmlns:a16="http://schemas.microsoft.com/office/drawing/2014/main" id="{C4E6A125-E7CB-16A3-AAE3-193AC1C19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294095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A52604-90E0-45CB-A412-D3A9DD9297A8}"/>
              </a:ext>
            </a:extLst>
          </p:cNvPr>
          <p:cNvSpPr/>
          <p:nvPr/>
        </p:nvSpPr>
        <p:spPr>
          <a:xfrm>
            <a:off x="74612" y="1674673"/>
            <a:ext cx="12039600" cy="3508653"/>
          </a:xfrm>
          <a:prstGeom prst="rect">
            <a:avLst/>
          </a:prstGeom>
        </p:spPr>
        <p:txBody>
          <a:bodyPr wrap="square">
            <a:spAutoFit/>
          </a:bodyPr>
          <a:lstStyle/>
          <a:p>
            <a:r>
              <a:rPr lang="en-US" sz="3700" b="1" baseline="30000" dirty="0">
                <a:latin typeface="Maiandra GD" panose="020E0502030308020204" pitchFamily="34" charset="0"/>
              </a:rPr>
              <a:t>14 </a:t>
            </a:r>
            <a:r>
              <a:rPr lang="en-US" sz="3700" b="1" dirty="0">
                <a:latin typeface="Maiandra GD" panose="020E0502030308020204" pitchFamily="34" charset="0"/>
              </a:rPr>
              <a:t>You will have great joy and delight, and many will rejoice over his birth, </a:t>
            </a:r>
            <a:r>
              <a:rPr lang="en-US" sz="3700" b="1" baseline="30000" dirty="0">
                <a:latin typeface="Maiandra GD" panose="020E0502030308020204" pitchFamily="34" charset="0"/>
              </a:rPr>
              <a:t>15 </a:t>
            </a:r>
            <a:r>
              <a:rPr lang="en-US" sz="3700" b="1" dirty="0">
                <a:latin typeface="Maiandra GD" panose="020E0502030308020204" pitchFamily="34" charset="0"/>
              </a:rPr>
              <a:t>for he will be great and</a:t>
            </a:r>
          </a:p>
          <a:p>
            <a:r>
              <a:rPr lang="en-US" sz="3700" b="1" dirty="0">
                <a:latin typeface="Maiandra GD" panose="020E0502030308020204" pitchFamily="34" charset="0"/>
              </a:rPr>
              <a:t>distinguished in the sight of the Lord; and will never drink wine or liquor, and he will be filled with and</a:t>
            </a:r>
          </a:p>
          <a:p>
            <a:r>
              <a:rPr lang="en-US" sz="3700" b="1" dirty="0">
                <a:latin typeface="Maiandra GD" panose="020E0502030308020204" pitchFamily="34" charset="0"/>
              </a:rPr>
              <a:t>empowered to act by the Holy Spirit while still in his mother’s womb. </a:t>
            </a:r>
          </a:p>
        </p:txBody>
      </p:sp>
    </p:spTree>
    <p:extLst>
      <p:ext uri="{BB962C8B-B14F-4D97-AF65-F5344CB8AC3E}">
        <p14:creationId xmlns:p14="http://schemas.microsoft.com/office/powerpoint/2010/main" val="94549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EFCEE6-EA40-4DB7-9568-142ED89282E1}"/>
              </a:ext>
            </a:extLst>
          </p:cNvPr>
          <p:cNvSpPr/>
          <p:nvPr/>
        </p:nvSpPr>
        <p:spPr>
          <a:xfrm>
            <a:off x="74612" y="1105287"/>
            <a:ext cx="12039600" cy="4647426"/>
          </a:xfrm>
          <a:prstGeom prst="rect">
            <a:avLst/>
          </a:prstGeom>
        </p:spPr>
        <p:txBody>
          <a:bodyPr wrap="square">
            <a:spAutoFit/>
          </a:bodyPr>
          <a:lstStyle/>
          <a:p>
            <a:r>
              <a:rPr lang="en-US" sz="3700" b="1" baseline="30000" dirty="0">
                <a:latin typeface="Maiandra GD" panose="020E0502030308020204" pitchFamily="34" charset="0"/>
              </a:rPr>
              <a:t>16 </a:t>
            </a:r>
            <a:r>
              <a:rPr lang="en-US" sz="3700" b="1" dirty="0">
                <a:latin typeface="Maiandra GD" panose="020E0502030308020204" pitchFamily="34" charset="0"/>
              </a:rPr>
              <a:t>He will turn many of the sons of Israel back [from sin] to [love and serve] the Lord their God. </a:t>
            </a:r>
            <a:r>
              <a:rPr lang="en-US" sz="3700" b="1" baseline="30000" dirty="0">
                <a:latin typeface="Maiandra GD" panose="020E0502030308020204" pitchFamily="34" charset="0"/>
              </a:rPr>
              <a:t>17 </a:t>
            </a:r>
            <a:r>
              <a:rPr lang="en-US" sz="3700" b="1" dirty="0">
                <a:latin typeface="Maiandra GD" panose="020E0502030308020204" pitchFamily="34" charset="0"/>
              </a:rPr>
              <a:t>It is he who will go as a forerunner before Him in the spirit and power of Elijah, </a:t>
            </a:r>
            <a:r>
              <a:rPr lang="en-US" sz="3700" b="1" cap="small" dirty="0">
                <a:latin typeface="Maiandra GD" panose="020E0502030308020204" pitchFamily="34" charset="0"/>
              </a:rPr>
              <a:t>to turn the hearts of the fathers back to the children</a:t>
            </a:r>
            <a:r>
              <a:rPr lang="en-US" sz="3700" b="1" dirty="0">
                <a:latin typeface="Maiandra GD" panose="020E0502030308020204" pitchFamily="34" charset="0"/>
              </a:rPr>
              <a:t>, and the disobedient to the attitude of the righteous [which is to seek and submit to the will of God]—in order to make ready a people [perfectly] prepared [spiritually and morally] for the Lord.”</a:t>
            </a:r>
          </a:p>
        </p:txBody>
      </p:sp>
    </p:spTree>
    <p:extLst>
      <p:ext uri="{BB962C8B-B14F-4D97-AF65-F5344CB8AC3E}">
        <p14:creationId xmlns:p14="http://schemas.microsoft.com/office/powerpoint/2010/main" val="83175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97AD6E-E4D7-4DE5-AC2E-2B349579C685}"/>
              </a:ext>
            </a:extLst>
          </p:cNvPr>
          <p:cNvSpPr/>
          <p:nvPr/>
        </p:nvSpPr>
        <p:spPr>
          <a:xfrm>
            <a:off x="74612" y="1674673"/>
            <a:ext cx="12039600" cy="3508653"/>
          </a:xfrm>
          <a:prstGeom prst="rect">
            <a:avLst/>
          </a:prstGeom>
        </p:spPr>
        <p:txBody>
          <a:bodyPr wrap="square">
            <a:spAutoFit/>
          </a:bodyPr>
          <a:lstStyle/>
          <a:p>
            <a:r>
              <a:rPr lang="en-US" sz="3700" b="1" baseline="30000" dirty="0">
                <a:latin typeface="Maiandra GD" panose="020E0502030308020204" pitchFamily="34" charset="0"/>
              </a:rPr>
              <a:t>18 </a:t>
            </a:r>
            <a:r>
              <a:rPr lang="en-US" sz="3700" b="1" dirty="0">
                <a:latin typeface="Maiandra GD" panose="020E0502030308020204" pitchFamily="34" charset="0"/>
              </a:rPr>
              <a:t>And Zacharias said to the angel, “How will I be certain of this? For I am an old man and my wife is advanced in age.” </a:t>
            </a:r>
            <a:r>
              <a:rPr lang="en-US" sz="3700" b="1" baseline="30000" dirty="0">
                <a:latin typeface="Maiandra GD" panose="020E0502030308020204" pitchFamily="34" charset="0"/>
              </a:rPr>
              <a:t>19 </a:t>
            </a:r>
            <a:r>
              <a:rPr lang="en-US" sz="3700" b="1" dirty="0">
                <a:latin typeface="Maiandra GD" panose="020E0502030308020204" pitchFamily="34" charset="0"/>
              </a:rPr>
              <a:t>The angel replied and said to him, “I am Gabriel; I stand and minister in the [very] presence of God, and I have been sent [by Him] to speak to you and to bring you this good news.</a:t>
            </a:r>
          </a:p>
        </p:txBody>
      </p:sp>
    </p:spTree>
    <p:extLst>
      <p:ext uri="{BB962C8B-B14F-4D97-AF65-F5344CB8AC3E}">
        <p14:creationId xmlns:p14="http://schemas.microsoft.com/office/powerpoint/2010/main" val="24212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E0F769-F3EE-49BC-8D8E-CB227693B8D6}"/>
              </a:ext>
            </a:extLst>
          </p:cNvPr>
          <p:cNvSpPr/>
          <p:nvPr/>
        </p:nvSpPr>
        <p:spPr>
          <a:xfrm>
            <a:off x="74612" y="2244060"/>
            <a:ext cx="12039600" cy="2369880"/>
          </a:xfrm>
          <a:prstGeom prst="rect">
            <a:avLst/>
          </a:prstGeom>
        </p:spPr>
        <p:txBody>
          <a:bodyPr wrap="square">
            <a:spAutoFit/>
          </a:bodyPr>
          <a:lstStyle/>
          <a:p>
            <a:r>
              <a:rPr lang="en-US" sz="3700" b="1" dirty="0">
                <a:latin typeface="Maiandra GD" panose="020E0502030308020204" pitchFamily="34" charset="0"/>
              </a:rPr>
              <a:t> </a:t>
            </a:r>
            <a:r>
              <a:rPr lang="en-US" sz="3700" b="1" baseline="30000" dirty="0">
                <a:latin typeface="Maiandra GD" panose="020E0502030308020204" pitchFamily="34" charset="0"/>
              </a:rPr>
              <a:t>20 </a:t>
            </a:r>
            <a:r>
              <a:rPr lang="en-US" sz="3700" b="1" dirty="0">
                <a:latin typeface="Maiandra GD" panose="020E0502030308020204" pitchFamily="34" charset="0"/>
              </a:rPr>
              <a:t>Listen carefully, you will be continually silent and unable to speak until the day when these things take place, because you did not believe what I told you; but my words will be fulfilled at their proper time.”</a:t>
            </a:r>
          </a:p>
        </p:txBody>
      </p:sp>
    </p:spTree>
    <p:extLst>
      <p:ext uri="{BB962C8B-B14F-4D97-AF65-F5344CB8AC3E}">
        <p14:creationId xmlns:p14="http://schemas.microsoft.com/office/powerpoint/2010/main" val="93288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E3DB5-FC34-4B22-9B6B-3940C19091CE}"/>
              </a:ext>
            </a:extLst>
          </p:cNvPr>
          <p:cNvSpPr/>
          <p:nvPr/>
        </p:nvSpPr>
        <p:spPr>
          <a:xfrm>
            <a:off x="74612" y="1389980"/>
            <a:ext cx="12039600" cy="4078039"/>
          </a:xfrm>
          <a:prstGeom prst="rect">
            <a:avLst/>
          </a:prstGeom>
        </p:spPr>
        <p:txBody>
          <a:bodyPr wrap="square">
            <a:spAutoFit/>
          </a:bodyPr>
          <a:lstStyle/>
          <a:p>
            <a:r>
              <a:rPr lang="en-US" sz="3700" b="1" baseline="30000" dirty="0">
                <a:latin typeface="Maiandra GD" panose="020E0502030308020204" pitchFamily="34" charset="0"/>
              </a:rPr>
              <a:t>21 </a:t>
            </a:r>
            <a:r>
              <a:rPr lang="en-US" sz="3700" b="1" dirty="0">
                <a:latin typeface="Maiandra GD" panose="020E0502030308020204" pitchFamily="34" charset="0"/>
              </a:rPr>
              <a:t>The people [outside in the court] were waiting for Zacharias, and were wondering about his long delay in the temple. </a:t>
            </a:r>
            <a:r>
              <a:rPr lang="en-US" sz="3700" b="1" baseline="30000" dirty="0">
                <a:latin typeface="Maiandra GD" panose="020E0502030308020204" pitchFamily="34" charset="0"/>
              </a:rPr>
              <a:t>22 </a:t>
            </a:r>
            <a:r>
              <a:rPr lang="en-US" sz="3700" b="1" dirty="0">
                <a:latin typeface="Maiandra GD" panose="020E0502030308020204" pitchFamily="34" charset="0"/>
              </a:rPr>
              <a:t>But when he did come out, he was unable to speak to them. They realized that he had seen a vision in the temple; and he kept making signs to them, and remained mute. </a:t>
            </a:r>
            <a:r>
              <a:rPr lang="en-US" sz="3700" b="1" baseline="30000" dirty="0">
                <a:latin typeface="Maiandra GD" panose="020E0502030308020204" pitchFamily="34" charset="0"/>
              </a:rPr>
              <a:t>23 </a:t>
            </a:r>
            <a:r>
              <a:rPr lang="en-US" sz="3700" b="1" dirty="0">
                <a:latin typeface="Maiandra GD" panose="020E0502030308020204" pitchFamily="34" charset="0"/>
              </a:rPr>
              <a:t>When his time of priestly service was finished, he returned to his home.</a:t>
            </a:r>
          </a:p>
        </p:txBody>
      </p:sp>
    </p:spTree>
    <p:extLst>
      <p:ext uri="{BB962C8B-B14F-4D97-AF65-F5344CB8AC3E}">
        <p14:creationId xmlns:p14="http://schemas.microsoft.com/office/powerpoint/2010/main" val="73371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B3150B-76AB-4121-846B-E12BE192E8BC}"/>
              </a:ext>
            </a:extLst>
          </p:cNvPr>
          <p:cNvSpPr/>
          <p:nvPr/>
        </p:nvSpPr>
        <p:spPr>
          <a:xfrm>
            <a:off x="74612" y="1959367"/>
            <a:ext cx="12039600" cy="2939266"/>
          </a:xfrm>
          <a:prstGeom prst="rect">
            <a:avLst/>
          </a:prstGeom>
        </p:spPr>
        <p:txBody>
          <a:bodyPr wrap="square">
            <a:spAutoFit/>
          </a:bodyPr>
          <a:lstStyle/>
          <a:p>
            <a:r>
              <a:rPr lang="en-US" sz="3700" b="1" baseline="30000" dirty="0">
                <a:latin typeface="Maiandra GD" panose="020E0502030308020204" pitchFamily="34" charset="0"/>
              </a:rPr>
              <a:t>24 </a:t>
            </a:r>
            <a:r>
              <a:rPr lang="en-US" sz="3700" b="1" dirty="0">
                <a:latin typeface="Maiandra GD" panose="020E0502030308020204" pitchFamily="34" charset="0"/>
              </a:rPr>
              <a:t>Now after this his wife Elizabeth became pregnant, and for five months she secluded herself completely, saying, </a:t>
            </a:r>
            <a:r>
              <a:rPr lang="en-US" sz="3700" b="1" baseline="30000" dirty="0">
                <a:latin typeface="Maiandra GD" panose="020E0502030308020204" pitchFamily="34" charset="0"/>
              </a:rPr>
              <a:t>25 </a:t>
            </a:r>
            <a:r>
              <a:rPr lang="en-US" sz="3700" b="1" dirty="0">
                <a:latin typeface="Maiandra GD" panose="020E0502030308020204" pitchFamily="34" charset="0"/>
              </a:rPr>
              <a:t>“This is how the Lord has dealt with me in the days when He looked with favor on me, to take away my disgrace among men.”</a:t>
            </a:r>
          </a:p>
        </p:txBody>
      </p:sp>
    </p:spTree>
    <p:extLst>
      <p:ext uri="{BB962C8B-B14F-4D97-AF65-F5344CB8AC3E}">
        <p14:creationId xmlns:p14="http://schemas.microsoft.com/office/powerpoint/2010/main" val="20987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lights and stars&#10;&#10;Description automatically generated with medium confidence">
            <a:extLst>
              <a:ext uri="{FF2B5EF4-FFF2-40B4-BE49-F238E27FC236}">
                <a16:creationId xmlns:a16="http://schemas.microsoft.com/office/drawing/2014/main" id="{3DCA31DB-864E-99B4-9C00-6D1FB46609B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4625" y="0"/>
            <a:ext cx="12174200" cy="6858000"/>
          </a:xfrm>
          <a:prstGeom prst="rect">
            <a:avLst/>
          </a:prstGeom>
        </p:spPr>
      </p:pic>
      <p:sp>
        <p:nvSpPr>
          <p:cNvPr id="2" name="Rectangle 1">
            <a:extLst>
              <a:ext uri="{FF2B5EF4-FFF2-40B4-BE49-F238E27FC236}">
                <a16:creationId xmlns:a16="http://schemas.microsoft.com/office/drawing/2014/main" id="{EC094DDA-D633-4A13-A826-C09A947E6F5B}"/>
              </a:ext>
            </a:extLst>
          </p:cNvPr>
          <p:cNvSpPr/>
          <p:nvPr/>
        </p:nvSpPr>
        <p:spPr>
          <a:xfrm>
            <a:off x="150812" y="3429000"/>
            <a:ext cx="11734800" cy="2964914"/>
          </a:xfrm>
          <a:prstGeom prst="rect">
            <a:avLst/>
          </a:prstGeom>
        </p:spPr>
        <p:txBody>
          <a:bodyPr wrap="square">
            <a:spAutoFit/>
          </a:bodyPr>
          <a:lstStyle/>
          <a:p>
            <a:r>
              <a:rPr lang="en-US" sz="4000" b="1" dirty="0">
                <a:latin typeface="Maiandra GD" panose="020E0502030308020204" pitchFamily="34" charset="0"/>
              </a:rPr>
              <a:t>John 3:16 - </a:t>
            </a:r>
            <a:r>
              <a:rPr lang="en-US" sz="3600" b="1" i="1" dirty="0">
                <a:latin typeface="Maiandra GD" panose="020E0502030308020204" pitchFamily="34" charset="0"/>
              </a:rPr>
              <a:t>King James Version</a:t>
            </a:r>
            <a:endParaRPr lang="en-US" sz="4000" b="1" i="1" dirty="0">
              <a:latin typeface="Maiandra GD" panose="020E0502030308020204" pitchFamily="34" charset="0"/>
            </a:endParaRPr>
          </a:p>
          <a:p>
            <a:endParaRPr lang="en-US" sz="4000" b="1" baseline="30000" dirty="0">
              <a:latin typeface="Maiandra GD" panose="020E0502030308020204" pitchFamily="34" charset="0"/>
            </a:endParaRPr>
          </a:p>
          <a:p>
            <a:r>
              <a:rPr lang="en-US" sz="4000" b="1" baseline="30000" dirty="0">
                <a:latin typeface="Maiandra GD" panose="020E0502030308020204" pitchFamily="34" charset="0"/>
              </a:rPr>
              <a:t>16 </a:t>
            </a:r>
            <a:r>
              <a:rPr lang="en-US" sz="4000" b="1" dirty="0">
                <a:latin typeface="Maiandra GD" panose="020E0502030308020204" pitchFamily="34" charset="0"/>
              </a:rPr>
              <a:t>For God so loved the world, that he gave his only begotten Son, that whosoever believeth in him should not perish, but have everlasting life.</a:t>
            </a:r>
            <a:endParaRPr lang="en-US" sz="4000" b="1" i="0" dirty="0">
              <a:effectLst/>
              <a:latin typeface="Maiandra GD" panose="020E0502030308020204" pitchFamily="34" charset="0"/>
            </a:endParaRPr>
          </a:p>
        </p:txBody>
      </p:sp>
    </p:spTree>
    <p:extLst>
      <p:ext uri="{BB962C8B-B14F-4D97-AF65-F5344CB8AC3E}">
        <p14:creationId xmlns:p14="http://schemas.microsoft.com/office/powerpoint/2010/main" val="35762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r="-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BB0A69-F8F5-670E-A478-3DF4060765B7}"/>
              </a:ext>
            </a:extLst>
          </p:cNvPr>
          <p:cNvSpPr txBox="1"/>
          <p:nvPr/>
        </p:nvSpPr>
        <p:spPr>
          <a:xfrm>
            <a:off x="227012" y="3429000"/>
            <a:ext cx="7985185" cy="2114425"/>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rPr>
              <a:t>Jesus is the Reason</a:t>
            </a: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rPr>
              <a:t>For </a:t>
            </a:r>
            <a:r>
              <a:rPr lang="en-US" sz="7200" b="1" i="1" u="sng" dirty="0">
                <a:ln w="6600">
                  <a:solidFill>
                    <a:srgbClr val="968A68"/>
                  </a:solidFill>
                  <a:prstDash val="solid"/>
                </a:ln>
                <a:solidFill>
                  <a:srgbClr val="FFFFFF"/>
                </a:solidFill>
                <a:effectLst>
                  <a:outerShdw dist="38100" dir="2700000" algn="tl" rotWithShape="0">
                    <a:srgbClr val="968A68"/>
                  </a:outerShdw>
                </a:effectLst>
                <a:latin typeface="Ink Free" panose="03080402000500000000" pitchFamily="66" charset="0"/>
              </a:rPr>
              <a:t>t</a:t>
            </a:r>
            <a:r>
              <a:rPr kumimoji="0" lang="en-US" sz="7200" b="1" i="1" u="sng" strike="noStrike" kern="1200" cap="none" spc="0" normalizeH="0" baseline="0" noProof="0" dirty="0">
                <a:ln w="6600">
                  <a:solidFill>
                    <a:srgbClr val="968A68"/>
                  </a:solidFill>
                  <a:prstDash val="solid"/>
                </a:ln>
                <a:solidFill>
                  <a:srgbClr val="FFFFFF"/>
                </a:solidFill>
                <a:effectLst>
                  <a:outerShdw dist="38100" dir="2700000" algn="tl" rotWithShape="0">
                    <a:srgbClr val="968A68"/>
                  </a:outerShdw>
                </a:effectLst>
                <a:uLnTx/>
                <a:uFillTx/>
                <a:latin typeface="Ink Free" panose="03080402000500000000" pitchFamily="66" charset="0"/>
              </a:rPr>
              <a:t>he Season</a:t>
            </a:r>
          </a:p>
        </p:txBody>
      </p:sp>
    </p:spTree>
    <p:extLst>
      <p:ext uri="{BB962C8B-B14F-4D97-AF65-F5344CB8AC3E}">
        <p14:creationId xmlns:p14="http://schemas.microsoft.com/office/powerpoint/2010/main" val="166344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44000">
              <a:schemeClr val="accent1">
                <a:lumMod val="75000"/>
              </a:schemeClr>
            </a:gs>
            <a:gs pos="100000">
              <a:schemeClr val="accent1">
                <a:lumMod val="7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7A48F363-19BE-24FF-9F02-3CED64041221}"/>
              </a:ext>
            </a:extLst>
          </p:cNvPr>
          <p:cNvSpPr>
            <a:spLocks noGrp="1"/>
          </p:cNvSpPr>
          <p:nvPr/>
        </p:nvSpPr>
        <p:spPr>
          <a:xfrm>
            <a:off x="0" y="4139532"/>
            <a:ext cx="12188825" cy="2566068"/>
          </a:xfrm>
          <a:prstGeom prst="rect">
            <a:avLst/>
          </a:prstGeom>
        </p:spPr>
        <p:txBody>
          <a:bodyPr vert="horz" lIns="121931" tIns="60965" rIns="121931" bIns="60965" rtlCol="0">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Today’s Scripture:</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Luke 1 - </a:t>
            </a:r>
            <a:r>
              <a:rPr kumimoji="0" lang="en-US" sz="3600" b="0" i="1" u="none" strike="noStrike" kern="1200" cap="none" spc="0" normalizeH="0" baseline="0" noProof="0" dirty="0">
                <a:ln>
                  <a:noFill/>
                </a:ln>
                <a:solidFill>
                  <a:prstClr val="white"/>
                </a:solidFill>
                <a:effectLst/>
                <a:uLnTx/>
                <a:uFillTx/>
                <a:latin typeface="Cambria"/>
                <a:ea typeface="+mn-ea"/>
                <a:cs typeface="+mn-cs"/>
              </a:rPr>
              <a:t>Selected Verses</a:t>
            </a:r>
            <a:r>
              <a:rPr kumimoji="0" lang="en-US" sz="3600" b="0" i="0" u="none" strike="noStrike" kern="1200" cap="none" spc="0" normalizeH="0" baseline="0" noProof="0" dirty="0">
                <a:ln>
                  <a:noFill/>
                </a:ln>
                <a:solidFill>
                  <a:prstClr val="white"/>
                </a:solidFill>
                <a:effectLst/>
                <a:uLnTx/>
                <a:uFillTx/>
                <a:latin typeface="Cambria"/>
                <a:ea typeface="+mn-ea"/>
                <a:cs typeface="+mn-cs"/>
              </a:rPr>
              <a:t> </a:t>
            </a:r>
            <a:r>
              <a:rPr kumimoji="0" lang="en-US" sz="34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Amplified Bible ~</a:t>
            </a:r>
          </a:p>
        </p:txBody>
      </p:sp>
      <p:grpSp>
        <p:nvGrpSpPr>
          <p:cNvPr id="5" name="Group 4">
            <a:extLst>
              <a:ext uri="{FF2B5EF4-FFF2-40B4-BE49-F238E27FC236}">
                <a16:creationId xmlns:a16="http://schemas.microsoft.com/office/drawing/2014/main" id="{6AF7285F-93E0-E09A-3DF7-D946BBCB3092}"/>
              </a:ext>
            </a:extLst>
          </p:cNvPr>
          <p:cNvGrpSpPr/>
          <p:nvPr/>
        </p:nvGrpSpPr>
        <p:grpSpPr>
          <a:xfrm>
            <a:off x="36521" y="2133600"/>
            <a:ext cx="12115782" cy="1782026"/>
            <a:chOff x="950911" y="1752600"/>
            <a:chExt cx="10287000" cy="1782026"/>
          </a:xfrm>
        </p:grpSpPr>
        <p:sp>
          <p:nvSpPr>
            <p:cNvPr id="2" name="TextBox 1">
              <a:extLst>
                <a:ext uri="{FF2B5EF4-FFF2-40B4-BE49-F238E27FC236}">
                  <a16:creationId xmlns:a16="http://schemas.microsoft.com/office/drawing/2014/main" id="{F4315238-42E0-4969-3603-06C0BC29D84A}"/>
                </a:ext>
              </a:extLst>
            </p:cNvPr>
            <p:cNvSpPr txBox="1"/>
            <p:nvPr/>
          </p:nvSpPr>
          <p:spPr>
            <a:xfrm>
              <a:off x="950911" y="1752600"/>
              <a:ext cx="10287000" cy="1782026"/>
            </a:xfrm>
            <a:prstGeom prst="rect">
              <a:avLst/>
            </a:prstGeom>
            <a:noFill/>
          </p:spPr>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lang="en-US" sz="4800" b="1" dirty="0">
                  <a:solidFill>
                    <a:prstClr val="white"/>
                  </a:solidFill>
                  <a:latin typeface="Californian FB" panose="0207040306080B030204" pitchFamily="18" charset="0"/>
                </a:rPr>
                <a:t>2</a:t>
              </a:r>
              <a:r>
                <a:rPr lang="en-US" sz="4800" b="1" baseline="30000" dirty="0">
                  <a:solidFill>
                    <a:prstClr val="white"/>
                  </a:solidFill>
                  <a:latin typeface="Californian FB" panose="0207040306080B030204" pitchFamily="18" charset="0"/>
                </a:rPr>
                <a:t>nd</a:t>
              </a:r>
              <a:r>
                <a:rPr lang="en-US" sz="4800" b="1" dirty="0">
                  <a:solidFill>
                    <a:prstClr val="white"/>
                  </a:solidFill>
                  <a:latin typeface="Californian FB" panose="0207040306080B030204" pitchFamily="18" charset="0"/>
                </a:rPr>
                <a:t> </a:t>
              </a:r>
              <a:r>
                <a:rPr kumimoji="0" lang="en-US" sz="4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 Sunday of Advent: </a:t>
              </a:r>
              <a:r>
                <a:rPr lang="en-US" sz="4800" b="1" dirty="0">
                  <a:solidFill>
                    <a:prstClr val="white"/>
                  </a:solidFill>
                  <a:latin typeface="Californian FB" panose="0207040306080B030204" pitchFamily="18" charset="0"/>
                </a:rPr>
                <a:t>Peace</a:t>
              </a:r>
              <a:endParaRPr kumimoji="0" lang="en-US" sz="6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2023: A Year of Service – Be A Disciple</a:t>
              </a:r>
              <a:endParaRPr kumimoji="0" lang="en-US"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4" name="Straight Connector 3">
              <a:extLst>
                <a:ext uri="{FF2B5EF4-FFF2-40B4-BE49-F238E27FC236}">
                  <a16:creationId xmlns:a16="http://schemas.microsoft.com/office/drawing/2014/main" id="{1F910858-3F41-9EC7-3E1A-73303E01B382}"/>
                </a:ext>
              </a:extLst>
            </p:cNvPr>
            <p:cNvCxnSpPr>
              <a:cxnSpLocks/>
            </p:cNvCxnSpPr>
            <p:nvPr/>
          </p:nvCxnSpPr>
          <p:spPr>
            <a:xfrm>
              <a:off x="1275734" y="2819400"/>
              <a:ext cx="9575335" cy="0"/>
            </a:xfrm>
            <a:prstGeom prst="line">
              <a:avLst/>
            </a:prstGeom>
            <a:ln w="28575">
              <a:solidFill>
                <a:schemeClr val="accent1">
                  <a:lumMod val="50000"/>
                </a:schemeClr>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86981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884ABF-7C24-4A68-9EAF-7B9DA6E31ACF}"/>
              </a:ext>
            </a:extLst>
          </p:cNvPr>
          <p:cNvSpPr/>
          <p:nvPr/>
        </p:nvSpPr>
        <p:spPr>
          <a:xfrm>
            <a:off x="74612" y="1490007"/>
            <a:ext cx="12039600" cy="3877985"/>
          </a:xfrm>
          <a:prstGeom prst="rect">
            <a:avLst/>
          </a:prstGeom>
        </p:spPr>
        <p:txBody>
          <a:bodyPr wrap="square">
            <a:spAutoFit/>
          </a:bodyPr>
          <a:lstStyle/>
          <a:p>
            <a:r>
              <a:rPr lang="en-US" sz="4000" b="1" i="1" u="sng" dirty="0">
                <a:latin typeface="Maiandra GD" panose="020E0502030308020204" pitchFamily="34" charset="0"/>
              </a:rPr>
              <a:t>Birth of John the Baptist Foretold</a:t>
            </a:r>
          </a:p>
          <a:p>
            <a:endParaRPr lang="en-US" sz="1800" b="1" dirty="0">
              <a:latin typeface="Maiandra GD" panose="020E0502030308020204" pitchFamily="34" charset="0"/>
            </a:endParaRPr>
          </a:p>
          <a:p>
            <a:r>
              <a:rPr lang="en-US" sz="3700" b="1" baseline="30000" dirty="0">
                <a:latin typeface="Maiandra GD" panose="020E0502030308020204" pitchFamily="34" charset="0"/>
              </a:rPr>
              <a:t>5 </a:t>
            </a:r>
            <a:r>
              <a:rPr lang="en-US" sz="3700" b="1" dirty="0">
                <a:latin typeface="Maiandra GD" panose="020E0502030308020204" pitchFamily="34" charset="0"/>
              </a:rPr>
              <a:t>In the days of Herod [the Great], king of Judea, there was a certain priest whose name was Zacharias, of the division of Abijah. His wife was a descendant of Aaron [the first high priest of Israel], and her name was Elizabeth.</a:t>
            </a:r>
            <a:endParaRPr lang="en-US" sz="3700" b="1" dirty="0">
              <a:effectLst/>
              <a:latin typeface="Maiandra GD" panose="020E0502030308020204" pitchFamily="34" charset="0"/>
            </a:endParaRPr>
          </a:p>
        </p:txBody>
      </p:sp>
    </p:spTree>
    <p:extLst>
      <p:ext uri="{BB962C8B-B14F-4D97-AF65-F5344CB8AC3E}">
        <p14:creationId xmlns:p14="http://schemas.microsoft.com/office/powerpoint/2010/main" val="74382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B4DC12-5EA6-4EDF-B3B3-11EB208CDA8D}"/>
              </a:ext>
            </a:extLst>
          </p:cNvPr>
          <p:cNvSpPr/>
          <p:nvPr/>
        </p:nvSpPr>
        <p:spPr>
          <a:xfrm>
            <a:off x="74612" y="1959367"/>
            <a:ext cx="12039600" cy="2939266"/>
          </a:xfrm>
          <a:prstGeom prst="rect">
            <a:avLst/>
          </a:prstGeom>
        </p:spPr>
        <p:txBody>
          <a:bodyPr wrap="square">
            <a:spAutoFit/>
          </a:bodyPr>
          <a:lstStyle/>
          <a:p>
            <a:r>
              <a:rPr lang="en-US" sz="3700" b="1" baseline="30000" dirty="0">
                <a:latin typeface="Maiandra GD" panose="020E0502030308020204" pitchFamily="34" charset="0"/>
              </a:rPr>
              <a:t>6 </a:t>
            </a:r>
            <a:r>
              <a:rPr lang="en-US" sz="3700" b="1" dirty="0">
                <a:latin typeface="Maiandra GD" panose="020E0502030308020204" pitchFamily="34" charset="0"/>
              </a:rPr>
              <a:t>They both were righteous (approved) in the sight of God, walking blamelessly in all the commandments and requirements of the Lord. </a:t>
            </a:r>
            <a:r>
              <a:rPr lang="en-US" sz="3700" b="1" baseline="30000" dirty="0">
                <a:latin typeface="Maiandra GD" panose="020E0502030308020204" pitchFamily="34" charset="0"/>
              </a:rPr>
              <a:t>7 </a:t>
            </a:r>
            <a:r>
              <a:rPr lang="en-US" sz="3700" b="1" dirty="0">
                <a:latin typeface="Maiandra GD" panose="020E0502030308020204" pitchFamily="34" charset="0"/>
              </a:rPr>
              <a:t>But they were childless, because Elizabeth was barren, and they were both far advanced in years.</a:t>
            </a:r>
          </a:p>
        </p:txBody>
      </p:sp>
    </p:spTree>
    <p:extLst>
      <p:ext uri="{BB962C8B-B14F-4D97-AF65-F5344CB8AC3E}">
        <p14:creationId xmlns:p14="http://schemas.microsoft.com/office/powerpoint/2010/main" val="72769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412780-11A1-4C8C-96D9-BB65DCC843A4}"/>
              </a:ext>
            </a:extLst>
          </p:cNvPr>
          <p:cNvSpPr/>
          <p:nvPr/>
        </p:nvSpPr>
        <p:spPr>
          <a:xfrm>
            <a:off x="74612" y="1389980"/>
            <a:ext cx="12039600" cy="4078039"/>
          </a:xfrm>
          <a:prstGeom prst="rect">
            <a:avLst/>
          </a:prstGeom>
        </p:spPr>
        <p:txBody>
          <a:bodyPr wrap="square">
            <a:spAutoFit/>
          </a:bodyPr>
          <a:lstStyle/>
          <a:p>
            <a:r>
              <a:rPr lang="en-US" sz="3700" b="1" baseline="30000" dirty="0">
                <a:latin typeface="Maiandra GD" panose="020E0502030308020204" pitchFamily="34" charset="0"/>
              </a:rPr>
              <a:t>8 </a:t>
            </a:r>
            <a:r>
              <a:rPr lang="en-US" sz="3700" b="1" dirty="0">
                <a:latin typeface="Maiandra GD" panose="020E0502030308020204" pitchFamily="34" charset="0"/>
              </a:rPr>
              <a:t>Now it happened while Zacharias was serving as priest before God in the appointed order of his priestly division, </a:t>
            </a:r>
            <a:r>
              <a:rPr lang="en-US" sz="3700" b="1" baseline="30000" dirty="0">
                <a:latin typeface="Maiandra GD" panose="020E0502030308020204" pitchFamily="34" charset="0"/>
              </a:rPr>
              <a:t>9 </a:t>
            </a:r>
            <a:r>
              <a:rPr lang="en-US" sz="3700" b="1" dirty="0">
                <a:latin typeface="Maiandra GD" panose="020E0502030308020204" pitchFamily="34" charset="0"/>
              </a:rPr>
              <a:t>as was the custom of the priesthood, he was chosen by lot to enter [the sanctuary of] the temple of the Lord and burn incense [on the altar of incense].</a:t>
            </a:r>
          </a:p>
          <a:p>
            <a:r>
              <a:rPr lang="en-US" sz="3700" b="1" baseline="30000" dirty="0">
                <a:latin typeface="Maiandra GD" panose="020E0502030308020204" pitchFamily="34" charset="0"/>
              </a:rPr>
              <a:t>10 </a:t>
            </a:r>
            <a:r>
              <a:rPr lang="en-US" sz="3700" b="1" dirty="0">
                <a:latin typeface="Maiandra GD" panose="020E0502030308020204" pitchFamily="34" charset="0"/>
              </a:rPr>
              <a:t>And all the congregation was praying outside [in the court of the temple] at the hour of the incense offering. </a:t>
            </a:r>
          </a:p>
        </p:txBody>
      </p:sp>
    </p:spTree>
    <p:extLst>
      <p:ext uri="{BB962C8B-B14F-4D97-AF65-F5344CB8AC3E}">
        <p14:creationId xmlns:p14="http://schemas.microsoft.com/office/powerpoint/2010/main" val="23055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C36D65-F90C-4B38-9B11-9049C431F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112" y="0"/>
            <a:ext cx="63245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8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E6552C-BEC1-4C95-A188-FCB52E820E8B}"/>
              </a:ext>
            </a:extLst>
          </p:cNvPr>
          <p:cNvSpPr/>
          <p:nvPr/>
        </p:nvSpPr>
        <p:spPr>
          <a:xfrm>
            <a:off x="74612" y="1105287"/>
            <a:ext cx="12039600" cy="4647426"/>
          </a:xfrm>
          <a:prstGeom prst="rect">
            <a:avLst/>
          </a:prstGeom>
        </p:spPr>
        <p:txBody>
          <a:bodyPr wrap="square">
            <a:spAutoFit/>
          </a:bodyPr>
          <a:lstStyle/>
          <a:p>
            <a:r>
              <a:rPr lang="en-US" sz="3700" b="1" baseline="30000" dirty="0">
                <a:latin typeface="Maiandra GD" panose="020E0502030308020204" pitchFamily="34" charset="0"/>
              </a:rPr>
              <a:t>11 </a:t>
            </a:r>
            <a:r>
              <a:rPr lang="en-US" sz="3700" b="1" dirty="0">
                <a:latin typeface="Maiandra GD" panose="020E0502030308020204" pitchFamily="34" charset="0"/>
              </a:rPr>
              <a:t>And an angel of the Lord appeared to him, standing to the right of the altar of incense. </a:t>
            </a:r>
            <a:r>
              <a:rPr lang="en-US" sz="3700" b="1" baseline="30000" dirty="0">
                <a:latin typeface="Maiandra GD" panose="020E0502030308020204" pitchFamily="34" charset="0"/>
              </a:rPr>
              <a:t>12 </a:t>
            </a:r>
            <a:r>
              <a:rPr lang="en-US" sz="3700" b="1" dirty="0">
                <a:latin typeface="Maiandra GD" panose="020E0502030308020204" pitchFamily="34" charset="0"/>
              </a:rPr>
              <a:t>When Zacharias saw the angel, he was troubled and overcome with fear. </a:t>
            </a:r>
            <a:r>
              <a:rPr lang="en-US" sz="3700" b="1" baseline="30000" dirty="0">
                <a:latin typeface="Maiandra GD" panose="020E0502030308020204" pitchFamily="34" charset="0"/>
              </a:rPr>
              <a:t>13 </a:t>
            </a:r>
            <a:r>
              <a:rPr lang="en-US" sz="3700" b="1" dirty="0">
                <a:latin typeface="Maiandra GD" panose="020E0502030308020204" pitchFamily="34" charset="0"/>
              </a:rPr>
              <a:t>But the angel said to him, “Do not be afraid, Zacharias (the Lord has remembered), because your petition [in prayer] was heard, and your wife Elizabeth (pledged to God) will bear you a son, and you will name him John. (Jehovah is gracious.)</a:t>
            </a:r>
          </a:p>
        </p:txBody>
      </p:sp>
    </p:spTree>
    <p:extLst>
      <p:ext uri="{BB962C8B-B14F-4D97-AF65-F5344CB8AC3E}">
        <p14:creationId xmlns:p14="http://schemas.microsoft.com/office/powerpoint/2010/main" val="35507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1_Red Radial 16x9">
  <a:themeElements>
    <a:clrScheme name="Custom 1">
      <a:dk1>
        <a:sysClr val="windowText" lastClr="000000"/>
      </a:dk1>
      <a:lt1>
        <a:sysClr val="window" lastClr="FFFFFF"/>
      </a:lt1>
      <a:dk2>
        <a:srgbClr val="960000"/>
      </a:dk2>
      <a:lt2>
        <a:srgbClr val="BCB49E"/>
      </a:lt2>
      <a:accent1>
        <a:srgbClr val="960000"/>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5076977-ECB7-44C2-A70D-853BB6B41242}">
  <ds:schemaRefs>
    <ds:schemaRef ds:uri="http://schemas.microsoft.com/office/infopath/2007/PartnerControls"/>
    <ds:schemaRef ds:uri="http://purl.org/dc/elements/1.1/"/>
    <ds:schemaRef ds:uri="http://purl.org/dc/terms/"/>
    <ds:schemaRef ds:uri="4873beb7-5857-4685-be1f-d57550cc96cc"/>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10045</TotalTime>
  <Words>767</Words>
  <Application>Microsoft Office PowerPoint</Application>
  <PresentationFormat>Custom</PresentationFormat>
  <Paragraphs>27</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Californian FB</vt:lpstr>
      <vt:lpstr>Cambria</vt:lpstr>
      <vt:lpstr>Ink Free</vt:lpstr>
      <vt:lpstr>Maiandra GD</vt:lpstr>
      <vt:lpstr>Red Radial 16x9</vt:lpstr>
      <vt:lpstr>1_Red Radial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Sunday of Advent: Peace</dc:title>
  <dc:creator>Joel Flowers</dc:creator>
  <cp:lastModifiedBy>Joe Puetz</cp:lastModifiedBy>
  <cp:revision>22</cp:revision>
  <cp:lastPrinted>2020-12-06T02:54:58Z</cp:lastPrinted>
  <dcterms:created xsi:type="dcterms:W3CDTF">2017-12-02T22:35:44Z</dcterms:created>
  <dcterms:modified xsi:type="dcterms:W3CDTF">2023-12-10T03:01:58Z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