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6" r:id="rId3"/>
  </p:sldMasterIdLst>
  <p:notesMasterIdLst>
    <p:notesMasterId r:id="rId18"/>
  </p:notesMasterIdLst>
  <p:handoutMasterIdLst>
    <p:handoutMasterId r:id="rId19"/>
  </p:handoutMasterIdLst>
  <p:sldIdLst>
    <p:sldId id="327" r:id="rId4"/>
    <p:sldId id="326" r:id="rId5"/>
    <p:sldId id="281" r:id="rId6"/>
    <p:sldId id="308" r:id="rId7"/>
    <p:sldId id="325" r:id="rId8"/>
    <p:sldId id="300" r:id="rId9"/>
    <p:sldId id="301" r:id="rId10"/>
    <p:sldId id="302" r:id="rId11"/>
    <p:sldId id="303" r:id="rId12"/>
    <p:sldId id="284" r:id="rId13"/>
    <p:sldId id="285" r:id="rId14"/>
    <p:sldId id="307" r:id="rId15"/>
    <p:sldId id="286" r:id="rId16"/>
    <p:sldId id="287" r:id="rId17"/>
  </p:sldIdLst>
  <p:sldSz cx="12188825" cy="6858000"/>
  <p:notesSz cx="7102475" cy="93884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280" autoAdjust="0"/>
  </p:normalViewPr>
  <p:slideViewPr>
    <p:cSldViewPr>
      <p:cViewPr varScale="1">
        <p:scale>
          <a:sx n="105" d="100"/>
          <a:sy n="105" d="100"/>
        </p:scale>
        <p:origin x="834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12/16/2023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12/16/2023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8487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51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1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108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4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87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17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8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71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98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9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62" name="Rectangle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sz="3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54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38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0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90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18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1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43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1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77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 descr="&#10;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3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0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/>
              <a:t>12/16/2023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2697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/>
              <a:pPr/>
              <a:t>12/16/2023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6274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543eKIdbUI?feature=oembe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Angels We Have Heard on High (Christmas w/ 32 fingers and 8 thumbs) - The Piano Guys">
            <a:hlinkClick r:id="" action="ppaction://media"/>
            <a:extLst>
              <a:ext uri="{FF2B5EF4-FFF2-40B4-BE49-F238E27FC236}">
                <a16:creationId xmlns:a16="http://schemas.microsoft.com/office/drawing/2014/main" id="{45CEAB32-97EB-8BB1-1356-546949DACE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" y="0"/>
            <a:ext cx="12138025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38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55E80C-5A0A-4FE3-927E-7D9C6E664E2D}"/>
              </a:ext>
            </a:extLst>
          </p:cNvPr>
          <p:cNvSpPr/>
          <p:nvPr/>
        </p:nvSpPr>
        <p:spPr>
          <a:xfrm>
            <a:off x="74612" y="1628507"/>
            <a:ext cx="1203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baseline="30000" dirty="0">
                <a:latin typeface="Maiandra GD" panose="020E0502030308020204" pitchFamily="34" charset="0"/>
              </a:rPr>
              <a:t>9 </a:t>
            </a:r>
            <a:r>
              <a:rPr lang="en-US" sz="3800" b="1" dirty="0">
                <a:latin typeface="Maiandra GD" panose="020E0502030308020204" pitchFamily="34" charset="0"/>
              </a:rPr>
              <a:t>After hearing the king, they went their way; and behold, the star, which they had seen in the east, went on before them [continually leading the way] until it came and stood over the place where the young Child was. </a:t>
            </a:r>
            <a:r>
              <a:rPr lang="en-US" sz="3800" b="1" baseline="30000" dirty="0">
                <a:latin typeface="Maiandra GD" panose="020E0502030308020204" pitchFamily="34" charset="0"/>
              </a:rPr>
              <a:t>10 </a:t>
            </a:r>
            <a:r>
              <a:rPr lang="en-US" sz="3800" b="1" dirty="0">
                <a:latin typeface="Maiandra GD" panose="020E0502030308020204" pitchFamily="34" charset="0"/>
              </a:rPr>
              <a:t>When they saw the star, they rejoiced exceedingly with great joy.</a:t>
            </a:r>
          </a:p>
        </p:txBody>
      </p:sp>
    </p:spTree>
    <p:extLst>
      <p:ext uri="{BB962C8B-B14F-4D97-AF65-F5344CB8AC3E}">
        <p14:creationId xmlns:p14="http://schemas.microsoft.com/office/powerpoint/2010/main" val="27959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D030FC-07C2-43FF-B653-70603AC27434}"/>
              </a:ext>
            </a:extLst>
          </p:cNvPr>
          <p:cNvSpPr/>
          <p:nvPr/>
        </p:nvSpPr>
        <p:spPr>
          <a:xfrm>
            <a:off x="74611" y="1336119"/>
            <a:ext cx="12039601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baseline="30000" dirty="0">
                <a:latin typeface="Maiandra GD" panose="020E0502030308020204" pitchFamily="34" charset="0"/>
              </a:rPr>
              <a:t>11 </a:t>
            </a:r>
            <a:r>
              <a:rPr lang="en-US" sz="3800" b="1" dirty="0">
                <a:latin typeface="Maiandra GD" panose="020E0502030308020204" pitchFamily="34" charset="0"/>
              </a:rPr>
              <a:t>And after entering the house, they saw the Child with Mary His mother; and they fell down and worshiped Him. Then, after opening their treasure chests, they presented to Him gifts [fit for a king, gifts] of gold, frankincense, and myrrh. </a:t>
            </a:r>
            <a:r>
              <a:rPr lang="en-US" sz="3800" b="1" baseline="30000" dirty="0">
                <a:latin typeface="Maiandra GD" panose="020E0502030308020204" pitchFamily="34" charset="0"/>
              </a:rPr>
              <a:t>12 </a:t>
            </a:r>
            <a:r>
              <a:rPr lang="en-US" sz="3800" b="1" dirty="0">
                <a:latin typeface="Maiandra GD" panose="020E0502030308020204" pitchFamily="34" charset="0"/>
              </a:rPr>
              <a:t>And having been warned [by God] in a dream not to go back to Herod, the magi left for their own country by another way.</a:t>
            </a:r>
          </a:p>
        </p:txBody>
      </p:sp>
    </p:spTree>
    <p:extLst>
      <p:ext uri="{BB962C8B-B14F-4D97-AF65-F5344CB8AC3E}">
        <p14:creationId xmlns:p14="http://schemas.microsoft.com/office/powerpoint/2010/main" val="6649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C0A9FA-66C4-7F9A-F0A9-69F08A11EF72}"/>
              </a:ext>
            </a:extLst>
          </p:cNvPr>
          <p:cNvSpPr txBox="1"/>
          <p:nvPr/>
        </p:nvSpPr>
        <p:spPr>
          <a:xfrm>
            <a:off x="74612" y="305068"/>
            <a:ext cx="120396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1" u="sng" dirty="0">
                <a:effectLst/>
                <a:latin typeface="Maiandra GD" panose="020E0502030308020204" pitchFamily="34" charset="0"/>
              </a:rPr>
              <a:t>The Escape to Egypt</a:t>
            </a:r>
          </a:p>
          <a:p>
            <a:pPr algn="l"/>
            <a:endParaRPr lang="en-US" sz="2000" b="1" dirty="0">
              <a:effectLst/>
              <a:latin typeface="Maiandra GD" panose="020E0502030308020204" pitchFamily="34" charset="0"/>
            </a:endParaRPr>
          </a:p>
          <a:p>
            <a:pPr algn="l"/>
            <a:r>
              <a:rPr lang="en-US" sz="3800" b="1" baseline="30000" dirty="0">
                <a:effectLst/>
                <a:latin typeface="Maiandra GD" panose="020E0502030308020204" pitchFamily="34" charset="0"/>
              </a:rPr>
              <a:t>13 </a:t>
            </a:r>
            <a:r>
              <a:rPr lang="en-US" sz="3800" b="1" dirty="0">
                <a:effectLst/>
                <a:latin typeface="Maiandra GD" panose="020E0502030308020204" pitchFamily="34" charset="0"/>
              </a:rPr>
              <a:t>When they had gone, an angel of the Lord appeared to Joseph in a dream. “Get up,” he said, “take the child and his mother and escape to Egypt. Stay there until I tell you, for Herod is going to search for the child to kill him.” </a:t>
            </a:r>
            <a:r>
              <a:rPr lang="en-US" sz="3800" b="1" baseline="30000" dirty="0">
                <a:effectLst/>
                <a:latin typeface="Maiandra GD" panose="020E0502030308020204" pitchFamily="34" charset="0"/>
              </a:rPr>
              <a:t>14 </a:t>
            </a:r>
            <a:r>
              <a:rPr lang="en-US" sz="3800" b="1" dirty="0">
                <a:effectLst/>
                <a:latin typeface="Maiandra GD" panose="020E0502030308020204" pitchFamily="34" charset="0"/>
              </a:rPr>
              <a:t>So he got up, took the child and his mother during the night and left for Egypt, </a:t>
            </a:r>
            <a:r>
              <a:rPr lang="en-US" sz="3800" b="1" baseline="30000" dirty="0">
                <a:effectLst/>
                <a:latin typeface="Maiandra GD" panose="020E0502030308020204" pitchFamily="34" charset="0"/>
              </a:rPr>
              <a:t>15 </a:t>
            </a:r>
            <a:r>
              <a:rPr lang="en-US" sz="3800" b="1" dirty="0">
                <a:effectLst/>
                <a:latin typeface="Maiandra GD" panose="020E0502030308020204" pitchFamily="34" charset="0"/>
              </a:rPr>
              <a:t>where he stayed until the death of Herod. And so was fulfilled what the Lord had said through the prophet: “Out of Egypt I called my son.”</a:t>
            </a:r>
          </a:p>
        </p:txBody>
      </p:sp>
    </p:spTree>
    <p:extLst>
      <p:ext uri="{BB962C8B-B14F-4D97-AF65-F5344CB8AC3E}">
        <p14:creationId xmlns:p14="http://schemas.microsoft.com/office/powerpoint/2010/main" val="299680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2C9089-1E19-4785-A005-F00680F037BA}"/>
              </a:ext>
            </a:extLst>
          </p:cNvPr>
          <p:cNvSpPr/>
          <p:nvPr/>
        </p:nvSpPr>
        <p:spPr>
          <a:xfrm>
            <a:off x="74612" y="1628507"/>
            <a:ext cx="1203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baseline="30000" dirty="0">
                <a:latin typeface="Maiandra GD" panose="020E0502030308020204" pitchFamily="34" charset="0"/>
              </a:rPr>
              <a:t>19 </a:t>
            </a:r>
            <a:r>
              <a:rPr lang="en-US" sz="3800" b="1" dirty="0">
                <a:latin typeface="Maiandra GD" panose="020E0502030308020204" pitchFamily="34" charset="0"/>
              </a:rPr>
              <a:t>But when Herod died, an angel of the Lord appeared in a dream to Joseph in Egypt, and said, </a:t>
            </a:r>
            <a:r>
              <a:rPr lang="en-US" sz="3800" b="1" baseline="30000" dirty="0">
                <a:latin typeface="Maiandra GD" panose="020E0502030308020204" pitchFamily="34" charset="0"/>
              </a:rPr>
              <a:t>20 </a:t>
            </a:r>
            <a:r>
              <a:rPr lang="en-US" sz="3800" b="1" dirty="0">
                <a:latin typeface="Maiandra GD" panose="020E0502030308020204" pitchFamily="34" charset="0"/>
              </a:rPr>
              <a:t>“Get up! Take the Child and His mother, and go to the land of Israel; for those who sought the Child’s life are dead.” </a:t>
            </a:r>
            <a:r>
              <a:rPr lang="en-US" sz="3800" b="1" baseline="30000" dirty="0">
                <a:latin typeface="Maiandra GD" panose="020E0502030308020204" pitchFamily="34" charset="0"/>
              </a:rPr>
              <a:t>21 </a:t>
            </a:r>
            <a:r>
              <a:rPr lang="en-US" sz="3800" b="1" dirty="0">
                <a:latin typeface="Maiandra GD" panose="020E0502030308020204" pitchFamily="34" charset="0"/>
              </a:rPr>
              <a:t>Then Joseph got up, and took the Child and His mother, and came into the land of Israel.</a:t>
            </a:r>
          </a:p>
        </p:txBody>
      </p:sp>
    </p:spTree>
    <p:extLst>
      <p:ext uri="{BB962C8B-B14F-4D97-AF65-F5344CB8AC3E}">
        <p14:creationId xmlns:p14="http://schemas.microsoft.com/office/powerpoint/2010/main" val="21254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3174E9-A7BA-4BCD-A611-DA724EF903CB}"/>
              </a:ext>
            </a:extLst>
          </p:cNvPr>
          <p:cNvSpPr/>
          <p:nvPr/>
        </p:nvSpPr>
        <p:spPr>
          <a:xfrm>
            <a:off x="74612" y="1336119"/>
            <a:ext cx="12039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baseline="30000" dirty="0">
                <a:latin typeface="Maiandra GD" panose="020E0502030308020204" pitchFamily="34" charset="0"/>
              </a:rPr>
              <a:t>22 </a:t>
            </a:r>
            <a:r>
              <a:rPr lang="en-US" sz="3800" b="1" dirty="0">
                <a:latin typeface="Maiandra GD" panose="020E0502030308020204" pitchFamily="34" charset="0"/>
              </a:rPr>
              <a:t>But when he heard that Archelaus was ruling over Judea in place of his father Herod [the Great], he was afraid to go there. Then being warned by God in a dream, he left for the region of Galilee, </a:t>
            </a:r>
            <a:r>
              <a:rPr lang="en-US" sz="3800" b="1" baseline="30000" dirty="0">
                <a:latin typeface="Maiandra GD" panose="020E0502030308020204" pitchFamily="34" charset="0"/>
              </a:rPr>
              <a:t>23 </a:t>
            </a:r>
            <a:r>
              <a:rPr lang="en-US" sz="3800" b="1" dirty="0">
                <a:latin typeface="Maiandra GD" panose="020E0502030308020204" pitchFamily="34" charset="0"/>
              </a:rPr>
              <a:t>and went and settled in a city called Nazareth. This was to fulfill what was spoken through the prophets: “He shall be called a Nazarene.”</a:t>
            </a:r>
          </a:p>
        </p:txBody>
      </p:sp>
    </p:spTree>
    <p:extLst>
      <p:ext uri="{BB962C8B-B14F-4D97-AF65-F5344CB8AC3E}">
        <p14:creationId xmlns:p14="http://schemas.microsoft.com/office/powerpoint/2010/main" val="50517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ndles with lights&#10;&#10;Description automatically generated">
            <a:extLst>
              <a:ext uri="{FF2B5EF4-FFF2-40B4-BE49-F238E27FC236}">
                <a16:creationId xmlns:a16="http://schemas.microsoft.com/office/drawing/2014/main" id="{9B6B5938-6091-0AF0-C3ED-21324D23B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lights and stars&#10;&#10;Description automatically generated with medium confidence">
            <a:extLst>
              <a:ext uri="{FF2B5EF4-FFF2-40B4-BE49-F238E27FC236}">
                <a16:creationId xmlns:a16="http://schemas.microsoft.com/office/drawing/2014/main" id="{3DCA31DB-864E-99B4-9C00-6D1FB46609B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" y="0"/>
            <a:ext cx="121742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094DDA-D633-4A13-A826-C09A947E6F5B}"/>
              </a:ext>
            </a:extLst>
          </p:cNvPr>
          <p:cNvSpPr/>
          <p:nvPr/>
        </p:nvSpPr>
        <p:spPr>
          <a:xfrm>
            <a:off x="150812" y="3429000"/>
            <a:ext cx="11734800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John 3:16 -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King James Version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andra GD" panose="020E0502030308020204" pitchFamily="34" charset="0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iandra GD" panose="020E0502030308020204" pitchFamily="34" charset="0"/>
              <a:ea typeface="+mn-ea"/>
              <a:cs typeface="+mn-cs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16 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For God so loved the world, that he gave his only begotten Son, that whosoever believeth in him should not perish, but have everlasting life.</a:t>
            </a:r>
          </a:p>
        </p:txBody>
      </p:sp>
    </p:spTree>
    <p:extLst>
      <p:ext uri="{BB962C8B-B14F-4D97-AF65-F5344CB8AC3E}">
        <p14:creationId xmlns:p14="http://schemas.microsoft.com/office/powerpoint/2010/main" val="3576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BB0A69-F8F5-670E-A478-3DF4060765B7}"/>
              </a:ext>
            </a:extLst>
          </p:cNvPr>
          <p:cNvSpPr txBox="1"/>
          <p:nvPr/>
        </p:nvSpPr>
        <p:spPr>
          <a:xfrm>
            <a:off x="227012" y="3429000"/>
            <a:ext cx="7985185" cy="2114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sng" strike="noStrike" kern="1200" cap="none" spc="0" normalizeH="0" baseline="0" noProof="0" dirty="0">
                <a:ln w="6600">
                  <a:solidFill>
                    <a:srgbClr val="968A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8A68"/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Jesus is the Reason</a:t>
            </a:r>
          </a:p>
          <a:p>
            <a:pPr marL="0" marR="0" lvl="0" indent="0" algn="ctr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sng" strike="noStrike" kern="1200" cap="none" spc="0" normalizeH="0" baseline="0" noProof="0" dirty="0">
                <a:ln w="6600">
                  <a:solidFill>
                    <a:srgbClr val="968A68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68A68"/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For the Season</a:t>
            </a:r>
          </a:p>
        </p:txBody>
      </p:sp>
    </p:spTree>
    <p:extLst>
      <p:ext uri="{BB962C8B-B14F-4D97-AF65-F5344CB8AC3E}">
        <p14:creationId xmlns:p14="http://schemas.microsoft.com/office/powerpoint/2010/main" val="166344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44000">
              <a:schemeClr val="accent1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>
            <a:extLst>
              <a:ext uri="{FF2B5EF4-FFF2-40B4-BE49-F238E27FC236}">
                <a16:creationId xmlns:a16="http://schemas.microsoft.com/office/drawing/2014/main" id="{7A48F363-19BE-24FF-9F02-3CED64041221}"/>
              </a:ext>
            </a:extLst>
          </p:cNvPr>
          <p:cNvSpPr>
            <a:spLocks noGrp="1"/>
          </p:cNvSpPr>
          <p:nvPr/>
        </p:nvSpPr>
        <p:spPr>
          <a:xfrm>
            <a:off x="0" y="4139532"/>
            <a:ext cx="12188825" cy="2566068"/>
          </a:xfrm>
          <a:prstGeom prst="rect">
            <a:avLst/>
          </a:prstGeom>
        </p:spPr>
        <p:txBody>
          <a:bodyPr vert="horz" lIns="121931" tIns="60965" rIns="121931" bIns="60965" rtlCol="0">
            <a:norm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Today’s Scripture:</a:t>
            </a:r>
          </a:p>
          <a:p>
            <a:pPr marL="0" marR="0" lvl="0" indent="0" algn="ctr" defTabSz="12189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| </a:t>
            </a:r>
            <a:r>
              <a:rPr lang="en-US" sz="3601" b="1" dirty="0">
                <a:solidFill>
                  <a:prstClr val="white"/>
                </a:solidFill>
                <a:latin typeface="Maiandra GD" panose="020E0502030308020204" pitchFamily="34" charset="0"/>
              </a:rPr>
              <a:t>Matthew 2</a:t>
            </a:r>
            <a:r>
              <a:rPr kumimoji="0" lang="en-US" sz="36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 -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Selected Verses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| </a:t>
            </a:r>
          </a:p>
          <a:p>
            <a:pPr marL="0" marR="0" lvl="0" indent="0" algn="ctr" defTabSz="121898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1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+mn-cs"/>
              </a:rPr>
              <a:t>~ Amplified Bible ~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AF7285F-93E0-E09A-3DF7-D946BBCB3092}"/>
              </a:ext>
            </a:extLst>
          </p:cNvPr>
          <p:cNvGrpSpPr/>
          <p:nvPr/>
        </p:nvGrpSpPr>
        <p:grpSpPr>
          <a:xfrm>
            <a:off x="1" y="2133600"/>
            <a:ext cx="12115782" cy="1782026"/>
            <a:chOff x="919903" y="1752600"/>
            <a:chExt cx="10287000" cy="17820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315238-42E0-4969-3603-06C0BC29D84A}"/>
                </a:ext>
              </a:extLst>
            </p:cNvPr>
            <p:cNvSpPr txBox="1"/>
            <p:nvPr/>
          </p:nvSpPr>
          <p:spPr>
            <a:xfrm>
              <a:off x="919903" y="1752600"/>
              <a:ext cx="10287000" cy="1782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prstClr val="white"/>
                  </a:solidFill>
                  <a:latin typeface="Californian FB" panose="0207040306080B030204" pitchFamily="18" charset="0"/>
                </a:rPr>
                <a:t>3</a:t>
              </a:r>
              <a:r>
                <a:rPr lang="en-US" sz="4800" b="1" baseline="30000" dirty="0">
                  <a:solidFill>
                    <a:prstClr val="white"/>
                  </a:solidFill>
                  <a:latin typeface="Californian FB" panose="0207040306080B030204" pitchFamily="18" charset="0"/>
                </a:rPr>
                <a:t>rd</a:t>
              </a:r>
              <a:r>
                <a:rPr lang="en-US" sz="4800" b="1" dirty="0">
                  <a:solidFill>
                    <a:prstClr val="white"/>
                  </a:solidFill>
                  <a:latin typeface="Californian FB" panose="0207040306080B030204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rPr>
                <a:t>Sunday of Advent: </a:t>
              </a:r>
              <a:r>
                <a:rPr lang="en-US" sz="4800" b="1" dirty="0">
                  <a:solidFill>
                    <a:prstClr val="white"/>
                  </a:solidFill>
                  <a:latin typeface="Californian FB" panose="0207040306080B030204" pitchFamily="18" charset="0"/>
                </a:rPr>
                <a:t>Joy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endParaRPr>
            </a:p>
            <a:p>
              <a:pPr marL="0" marR="0" lvl="0" indent="0" algn="ctr" defTabSz="121898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endParaRPr>
            </a:p>
            <a:p>
              <a:pPr marL="0" marR="0" lvl="0" indent="0" algn="ctr" defTabSz="121898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endParaRPr>
            </a:p>
            <a:p>
              <a:pPr marL="0" marR="0" lvl="0" indent="0" algn="ctr" defTabSz="121898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fornian FB" panose="0207040306080B030204" pitchFamily="18" charset="0"/>
                  <a:ea typeface="+mn-ea"/>
                  <a:cs typeface="+mn-cs"/>
                </a:rPr>
                <a:t>2023: A Year of Service – Be A Disciple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F910858-3F41-9EC7-3E1A-73303E01B382}"/>
                </a:ext>
              </a:extLst>
            </p:cNvPr>
            <p:cNvCxnSpPr>
              <a:cxnSpLocks/>
            </p:cNvCxnSpPr>
            <p:nvPr/>
          </p:nvCxnSpPr>
          <p:spPr>
            <a:xfrm>
              <a:off x="1275734" y="2819400"/>
              <a:ext cx="9575335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9811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F48D59-45D3-47A0-836B-01D5DE72EBCD}"/>
              </a:ext>
            </a:extLst>
          </p:cNvPr>
          <p:cNvSpPr/>
          <p:nvPr/>
        </p:nvSpPr>
        <p:spPr>
          <a:xfrm>
            <a:off x="74612" y="1166842"/>
            <a:ext cx="1203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u="sng" dirty="0">
                <a:latin typeface="Maiandra GD" panose="020E0502030308020204" pitchFamily="34" charset="0"/>
                <a:ea typeface="Gadugi" panose="020B0502040204020203" pitchFamily="34" charset="0"/>
              </a:rPr>
              <a:t>The Visit of the Magi</a:t>
            </a:r>
          </a:p>
          <a:p>
            <a:endParaRPr lang="en-US" sz="2000" b="1" i="1" u="sng" dirty="0">
              <a:latin typeface="Maiandra GD" panose="020E0502030308020204" pitchFamily="34" charset="0"/>
              <a:ea typeface="Gadugi" panose="020B0502040204020203" pitchFamily="34" charset="0"/>
            </a:endParaRPr>
          </a:p>
          <a:p>
            <a:r>
              <a:rPr lang="en-US" sz="3800" b="1" dirty="0">
                <a:latin typeface="Maiandra GD" panose="020E0502030308020204" pitchFamily="34" charset="0"/>
                <a:ea typeface="Gadugi" panose="020B0502040204020203" pitchFamily="34" charset="0"/>
              </a:rPr>
              <a:t>2 Now when Jesus was born in Bethlehem of Judea in the days of Herod the king (Herod the Great), magi</a:t>
            </a:r>
          </a:p>
          <a:p>
            <a:r>
              <a:rPr lang="en-US" sz="3800" b="1" dirty="0">
                <a:latin typeface="Maiandra GD" panose="020E0502030308020204" pitchFamily="34" charset="0"/>
                <a:ea typeface="Gadugi" panose="020B0502040204020203" pitchFamily="34" charset="0"/>
              </a:rPr>
              <a:t>(wise men) from the east came to Jerusalem, asking, </a:t>
            </a:r>
          </a:p>
          <a:p>
            <a:r>
              <a:rPr lang="en-US" sz="3800" b="1" baseline="30000" dirty="0">
                <a:latin typeface="Maiandra GD" panose="020E0502030308020204" pitchFamily="34" charset="0"/>
                <a:ea typeface="Gadugi" panose="020B0502040204020203" pitchFamily="34" charset="0"/>
              </a:rPr>
              <a:t>2 </a:t>
            </a:r>
            <a:r>
              <a:rPr lang="en-US" sz="3800" b="1" dirty="0">
                <a:latin typeface="Maiandra GD" panose="020E0502030308020204" pitchFamily="34" charset="0"/>
                <a:ea typeface="Gadugi" panose="020B0502040204020203" pitchFamily="34" charset="0"/>
              </a:rPr>
              <a:t>“Where is He who has been born King of the Jews? For we have seen His star in the east and have come to worship Him.”</a:t>
            </a:r>
            <a:endParaRPr lang="en-US" sz="3800" b="1" dirty="0">
              <a:effectLst/>
              <a:latin typeface="Maiandra GD" panose="020E0502030308020204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03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B3AB75-B506-4D98-932B-DE3498812790}"/>
              </a:ext>
            </a:extLst>
          </p:cNvPr>
          <p:cNvSpPr/>
          <p:nvPr/>
        </p:nvSpPr>
        <p:spPr>
          <a:xfrm>
            <a:off x="74612" y="1336119"/>
            <a:ext cx="12039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latin typeface="Maiandra GD" panose="020E0502030308020204" pitchFamily="34" charset="0"/>
              </a:rPr>
              <a:t> </a:t>
            </a:r>
            <a:r>
              <a:rPr lang="en-US" sz="3800" b="1" baseline="30000" dirty="0">
                <a:latin typeface="Maiandra GD" panose="020E0502030308020204" pitchFamily="34" charset="0"/>
              </a:rPr>
              <a:t>3 </a:t>
            </a:r>
            <a:r>
              <a:rPr lang="en-US" sz="3800" b="1" dirty="0">
                <a:latin typeface="Maiandra GD" panose="020E0502030308020204" pitchFamily="34" charset="0"/>
              </a:rPr>
              <a:t>When Herod the king heard this, he was disturbed, and all Jerusalem with him. </a:t>
            </a:r>
            <a:r>
              <a:rPr lang="en-US" sz="3800" b="1" baseline="30000" dirty="0">
                <a:latin typeface="Maiandra GD" panose="020E0502030308020204" pitchFamily="34" charset="0"/>
              </a:rPr>
              <a:t>4 </a:t>
            </a:r>
            <a:r>
              <a:rPr lang="en-US" sz="3800" b="1" dirty="0">
                <a:latin typeface="Maiandra GD" panose="020E0502030308020204" pitchFamily="34" charset="0"/>
              </a:rPr>
              <a:t>So he called together all the chief priests and scribes of the people and [anxiously] asked them where the Christ (the Messiah, the Anointed) was to be born. </a:t>
            </a:r>
            <a:r>
              <a:rPr lang="en-US" sz="3800" b="1" baseline="30000" dirty="0">
                <a:latin typeface="Maiandra GD" panose="020E0502030308020204" pitchFamily="34" charset="0"/>
              </a:rPr>
              <a:t>5 </a:t>
            </a:r>
            <a:r>
              <a:rPr lang="en-US" sz="3800" b="1" dirty="0">
                <a:latin typeface="Maiandra GD" panose="020E0502030308020204" pitchFamily="34" charset="0"/>
              </a:rPr>
              <a:t>They replied to him, “In Bethlehem of Judea, for this is what has been written by the prophet [Micah]:</a:t>
            </a:r>
          </a:p>
        </p:txBody>
      </p:sp>
    </p:spTree>
    <p:extLst>
      <p:ext uri="{BB962C8B-B14F-4D97-AF65-F5344CB8AC3E}">
        <p14:creationId xmlns:p14="http://schemas.microsoft.com/office/powerpoint/2010/main" val="268051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E21071-A081-4B0F-87C0-28766F1C9FFB}"/>
              </a:ext>
            </a:extLst>
          </p:cNvPr>
          <p:cNvSpPr/>
          <p:nvPr/>
        </p:nvSpPr>
        <p:spPr>
          <a:xfrm>
            <a:off x="74612" y="1920895"/>
            <a:ext cx="1211421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baseline="30000" dirty="0">
                <a:latin typeface="Maiandra GD" panose="020E0502030308020204" pitchFamily="34" charset="0"/>
              </a:rPr>
              <a:t>6 </a:t>
            </a:r>
            <a:br>
              <a:rPr lang="en-US" sz="3800" b="1" dirty="0">
                <a:latin typeface="Maiandra GD" panose="020E0502030308020204" pitchFamily="34" charset="0"/>
              </a:rPr>
            </a:br>
            <a:r>
              <a:rPr lang="en-US" sz="3800" b="1" dirty="0">
                <a:latin typeface="Maiandra GD" panose="020E0502030308020204" pitchFamily="34" charset="0"/>
              </a:rPr>
              <a:t>‘</a:t>
            </a:r>
            <a:r>
              <a:rPr lang="en-US" sz="3800" b="1" cap="small" dirty="0">
                <a:latin typeface="Maiandra GD" panose="020E0502030308020204" pitchFamily="34" charset="0"/>
              </a:rPr>
              <a:t>And you, Bethlehem, in the land of Judah</a:t>
            </a:r>
            <a:r>
              <a:rPr lang="en-US" sz="3800" b="1" dirty="0">
                <a:latin typeface="Maiandra GD" panose="020E0502030308020204" pitchFamily="34" charset="0"/>
              </a:rPr>
              <a:t>,</a:t>
            </a:r>
            <a:br>
              <a:rPr lang="en-US" sz="3800" b="1" dirty="0">
                <a:latin typeface="Maiandra GD" panose="020E0502030308020204" pitchFamily="34" charset="0"/>
              </a:rPr>
            </a:br>
            <a:r>
              <a:rPr lang="en-US" sz="3800" b="1" cap="small" dirty="0">
                <a:latin typeface="Maiandra GD" panose="020E0502030308020204" pitchFamily="34" charset="0"/>
              </a:rPr>
              <a:t>are not in any way least among the leaders of Judah</a:t>
            </a:r>
            <a:r>
              <a:rPr lang="en-US" sz="3800" b="1" dirty="0">
                <a:latin typeface="Maiandra GD" panose="020E0502030308020204" pitchFamily="34" charset="0"/>
              </a:rPr>
              <a:t>;</a:t>
            </a:r>
            <a:br>
              <a:rPr lang="en-US" sz="3800" b="1" dirty="0">
                <a:latin typeface="Maiandra GD" panose="020E0502030308020204" pitchFamily="34" charset="0"/>
              </a:rPr>
            </a:br>
            <a:r>
              <a:rPr lang="en-US" sz="3800" b="1" cap="small" dirty="0">
                <a:latin typeface="Maiandra GD" panose="020E0502030308020204" pitchFamily="34" charset="0"/>
              </a:rPr>
              <a:t>For from you shall come a Ruler</a:t>
            </a:r>
            <a:br>
              <a:rPr lang="en-US" sz="3800" b="1" dirty="0">
                <a:latin typeface="Maiandra GD" panose="020E0502030308020204" pitchFamily="34" charset="0"/>
              </a:rPr>
            </a:br>
            <a:r>
              <a:rPr lang="en-US" sz="3800" b="1" cap="small" dirty="0">
                <a:latin typeface="Maiandra GD" panose="020E0502030308020204" pitchFamily="34" charset="0"/>
              </a:rPr>
              <a:t>Who will shepherd My people Israel</a:t>
            </a:r>
            <a:r>
              <a:rPr lang="en-US" sz="3800" b="1" dirty="0">
                <a:latin typeface="Maiandra GD" panose="020E0502030308020204" pitchFamily="34" charset="0"/>
              </a:rPr>
              <a:t>.’”</a:t>
            </a:r>
          </a:p>
        </p:txBody>
      </p:sp>
    </p:spTree>
    <p:extLst>
      <p:ext uri="{BB962C8B-B14F-4D97-AF65-F5344CB8AC3E}">
        <p14:creationId xmlns:p14="http://schemas.microsoft.com/office/powerpoint/2010/main" val="187664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D2BE05-9B2D-467D-9495-652664866F5A}"/>
              </a:ext>
            </a:extLst>
          </p:cNvPr>
          <p:cNvSpPr/>
          <p:nvPr/>
        </p:nvSpPr>
        <p:spPr>
          <a:xfrm>
            <a:off x="74612" y="1628507"/>
            <a:ext cx="1203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baseline="30000" dirty="0">
                <a:latin typeface="Maiandra GD" panose="020E0502030308020204" pitchFamily="34" charset="0"/>
              </a:rPr>
              <a:t>7 </a:t>
            </a:r>
            <a:r>
              <a:rPr lang="en-US" sz="3800" b="1" dirty="0">
                <a:latin typeface="Maiandra GD" panose="020E0502030308020204" pitchFamily="34" charset="0"/>
              </a:rPr>
              <a:t>Then Herod secretly sent for the magi and learned from them the [exact] time the star [had first] appeared.  </a:t>
            </a:r>
            <a:r>
              <a:rPr lang="en-US" sz="3800" b="1" baseline="30000" dirty="0">
                <a:latin typeface="Maiandra GD" panose="020E0502030308020204" pitchFamily="34" charset="0"/>
              </a:rPr>
              <a:t>8 </a:t>
            </a:r>
            <a:r>
              <a:rPr lang="en-US" sz="3800" b="1" dirty="0">
                <a:latin typeface="Maiandra GD" panose="020E0502030308020204" pitchFamily="34" charset="0"/>
              </a:rPr>
              <a:t>Then he sent them to Bethlehem, saying, “Go and search carefully for the Child; and when you have found Him, report to me, so that I too may come and worship Him.”</a:t>
            </a:r>
          </a:p>
        </p:txBody>
      </p:sp>
    </p:spTree>
    <p:extLst>
      <p:ext uri="{BB962C8B-B14F-4D97-AF65-F5344CB8AC3E}">
        <p14:creationId xmlns:p14="http://schemas.microsoft.com/office/powerpoint/2010/main" val="30529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5.potx" id="{50B211C3-0308-4A23-B662-EA2AE6F4DF70}" vid="{1581190B-70AB-4E5E-B6DA-D42AF0078983}"/>
    </a:ext>
  </a:extLst>
</a:theme>
</file>

<file path=ppt/theme/theme2.xml><?xml version="1.0" encoding="utf-8"?>
<a:theme xmlns:a="http://schemas.openxmlformats.org/drawingml/2006/main" name="1_Red Radial 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5" id="{68999234-8DFD-4917-9E9A-A1A0AECD5E67}" vid="{F8691E0C-9980-4F34-AB76-18F64CB286D1}"/>
    </a:ext>
  </a:extLst>
</a:theme>
</file>

<file path=ppt/theme/theme3.xml><?xml version="1.0" encoding="utf-8"?>
<a:theme xmlns:a="http://schemas.openxmlformats.org/drawingml/2006/main" name="2_Red Radial 16x9">
  <a:themeElements>
    <a:clrScheme name="Custom 1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960000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4895" id="{68999234-8DFD-4917-9E9A-A1A0AECD5E67}" vid="{F8691E0C-9980-4F34-AB76-18F64CB286D1}"/>
    </a:ext>
  </a:extLst>
</a:theme>
</file>

<file path=ppt/theme/theme4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 radial lines presentation (widescreen)(2)</Template>
  <TotalTime>2562</TotalTime>
  <Words>740</Words>
  <Application>Microsoft Office PowerPoint</Application>
  <PresentationFormat>Custom</PresentationFormat>
  <Paragraphs>27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Californian FB</vt:lpstr>
      <vt:lpstr>Cambria</vt:lpstr>
      <vt:lpstr>Ink Free</vt:lpstr>
      <vt:lpstr>Maiandra GD</vt:lpstr>
      <vt:lpstr>Red Radial 16x9</vt:lpstr>
      <vt:lpstr>1_Red Radial 16x9</vt:lpstr>
      <vt:lpstr>2_Red Radial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Sunday of Advent: Joy</dc:title>
  <dc:creator>Joel Flowers</dc:creator>
  <cp:lastModifiedBy>Joe Puetz</cp:lastModifiedBy>
  <cp:revision>15</cp:revision>
  <cp:lastPrinted>2020-12-13T00:31:56Z</cp:lastPrinted>
  <dcterms:created xsi:type="dcterms:W3CDTF">2018-12-16T01:25:20Z</dcterms:created>
  <dcterms:modified xsi:type="dcterms:W3CDTF">2023-12-16T17:26:59Z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