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325" r:id="rId5"/>
    <p:sldId id="308" r:id="rId6"/>
    <p:sldId id="306" r:id="rId7"/>
    <p:sldId id="307" r:id="rId8"/>
    <p:sldId id="301" r:id="rId9"/>
    <p:sldId id="305" r:id="rId10"/>
    <p:sldId id="303" r:id="rId11"/>
    <p:sldId id="299" r:id="rId12"/>
    <p:sldId id="278" r:id="rId13"/>
    <p:sldId id="285" r:id="rId14"/>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p:cViewPr varScale="1">
        <p:scale>
          <a:sx n="104" d="100"/>
          <a:sy n="104" d="100"/>
        </p:scale>
        <p:origin x="144" y="25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12/2/2023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12/2/2023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12/2/2023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12/2/2023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12/2/2023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12/2/2023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44000">
              <a:schemeClr val="accent1">
                <a:lumMod val="75000"/>
              </a:schemeClr>
            </a:gs>
            <a:gs pos="100000">
              <a:schemeClr val="accent1">
                <a:lumMod val="75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600" b="0" i="0" u="none" strike="noStrike" kern="1200" cap="none" spc="0" normalizeH="0" baseline="0" noProof="0" dirty="0">
                <a:ln>
                  <a:noFill/>
                </a:ln>
                <a:solidFill>
                  <a:prstClr val="white"/>
                </a:solidFill>
                <a:effectLst/>
                <a:uLnTx/>
                <a:uFillTx/>
                <a:latin typeface="Cambria"/>
                <a:ea typeface="+mn-ea"/>
                <a:cs typeface="+mn-cs"/>
              </a:rPr>
              <a:t>Selected Verses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782026"/>
            <a:chOff x="950911"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1</a:t>
              </a:r>
              <a:r>
                <a:rPr lang="en-US" sz="4800" b="1" baseline="30000" dirty="0">
                  <a:solidFill>
                    <a:prstClr val="white"/>
                  </a:solidFill>
                  <a:latin typeface="Californian FB" panose="0207040306080B030204" pitchFamily="18" charset="0"/>
                </a:rPr>
                <a:t>st</a:t>
              </a:r>
              <a:r>
                <a:rPr lang="en-US" sz="4800" b="1" dirty="0">
                  <a:solidFill>
                    <a:prstClr val="white"/>
                  </a:solidFill>
                  <a:latin typeface="Californian FB" panose="0207040306080B030204" pitchFamily="18" charset="0"/>
                </a:rPr>
                <a:t> Sunday of Advent: Hope</a:t>
              </a:r>
              <a:endParaRPr kumimoji="0" lang="en-US" sz="6000" b="1"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5442861-0E44-C588-9EBF-41495AE5441E}"/>
              </a:ext>
            </a:extLst>
          </p:cNvPr>
          <p:cNvGrpSpPr/>
          <p:nvPr/>
        </p:nvGrpSpPr>
        <p:grpSpPr>
          <a:xfrm>
            <a:off x="74612" y="1026720"/>
            <a:ext cx="12039600" cy="4804559"/>
            <a:chOff x="74612" y="609600"/>
            <a:chExt cx="12039600" cy="4804559"/>
          </a:xfrm>
        </p:grpSpPr>
        <p:sp>
          <p:nvSpPr>
            <p:cNvPr id="2" name="Rectangle 1">
              <a:extLst>
                <a:ext uri="{FF2B5EF4-FFF2-40B4-BE49-F238E27FC236}">
                  <a16:creationId xmlns:a16="http://schemas.microsoft.com/office/drawing/2014/main" id="{DDAA3A33-61B5-46FA-8697-9C6C86E19E1A}"/>
                </a:ext>
              </a:extLst>
            </p:cNvPr>
            <p:cNvSpPr/>
            <p:nvPr/>
          </p:nvSpPr>
          <p:spPr>
            <a:xfrm>
              <a:off x="74612" y="1443841"/>
              <a:ext cx="12039600" cy="3970318"/>
            </a:xfrm>
            <a:prstGeom prst="rect">
              <a:avLst/>
            </a:prstGeom>
          </p:spPr>
          <p:txBody>
            <a:bodyPr wrap="square">
              <a:spAutoFit/>
            </a:bodyPr>
            <a:lstStyle/>
            <a:p>
              <a:r>
                <a:rPr lang="en-US" sz="3600" b="1" baseline="30000" dirty="0">
                  <a:latin typeface="Maiandra GD" panose="020E0502030308020204" pitchFamily="34" charset="0"/>
                </a:rPr>
                <a:t>10 </a:t>
              </a:r>
              <a:r>
                <a:rPr lang="en-US" sz="3600" b="1" dirty="0">
                  <a:latin typeface="Maiandra GD" panose="020E0502030308020204" pitchFamily="34" charset="0"/>
                </a:rPr>
                <a:t>For the death that He died, He died to sin [ending its power and paying the sinner’s debt] once and for all; and the life that He lives, He lives to [glorify] God [in unbroken fellowship with Him]. </a:t>
              </a:r>
              <a:r>
                <a:rPr lang="en-US" sz="3600" b="1" baseline="30000" dirty="0">
                  <a:latin typeface="Maiandra GD" panose="020E0502030308020204" pitchFamily="34" charset="0"/>
                </a:rPr>
                <a:t>11 </a:t>
              </a:r>
              <a:r>
                <a:rPr lang="en-US" sz="3600" b="1" dirty="0">
                  <a:latin typeface="Maiandra GD" panose="020E0502030308020204" pitchFamily="34" charset="0"/>
                </a:rPr>
                <a:t>Even so, consider yourselves to be dead to sin [and your relationship to it broken], but alive to God [in unbroken fellowship with Him] in Christ Jesus.</a:t>
              </a:r>
            </a:p>
          </p:txBody>
        </p:sp>
        <p:sp>
          <p:nvSpPr>
            <p:cNvPr id="3" name="TextBox 2">
              <a:extLst>
                <a:ext uri="{FF2B5EF4-FFF2-40B4-BE49-F238E27FC236}">
                  <a16:creationId xmlns:a16="http://schemas.microsoft.com/office/drawing/2014/main" id="{55AFF48D-AA19-00FB-8C66-3F6594583EE1}"/>
                </a:ext>
              </a:extLst>
            </p:cNvPr>
            <p:cNvSpPr txBox="1"/>
            <p:nvPr/>
          </p:nvSpPr>
          <p:spPr>
            <a:xfrm>
              <a:off x="74612" y="609600"/>
              <a:ext cx="4648200" cy="646331"/>
            </a:xfrm>
            <a:prstGeom prst="rect">
              <a:avLst/>
            </a:prstGeom>
            <a:noFill/>
          </p:spPr>
          <p:txBody>
            <a:bodyPr wrap="square" rtlCol="0">
              <a:spAutoFit/>
            </a:bodyPr>
            <a:lstStyle/>
            <a:p>
              <a:pPr>
                <a:lnSpc>
                  <a:spcPct val="90000"/>
                </a:lnSpc>
              </a:pPr>
              <a:r>
                <a:rPr lang="en-US" sz="4000" b="1" i="1" u="sng" dirty="0">
                  <a:latin typeface="Maiandra GD" panose="020E0502030308020204" pitchFamily="34" charset="0"/>
                </a:rPr>
                <a:t>Romans 6:10-11</a:t>
              </a:r>
            </a:p>
          </p:txBody>
        </p:sp>
      </p:grpSp>
    </p:spTree>
    <p:extLst>
      <p:ext uri="{BB962C8B-B14F-4D97-AF65-F5344CB8AC3E}">
        <p14:creationId xmlns:p14="http://schemas.microsoft.com/office/powerpoint/2010/main" val="265099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r="-10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BB0A69-F8F5-670E-A478-3DF4060765B7}"/>
              </a:ext>
            </a:extLst>
          </p:cNvPr>
          <p:cNvSpPr txBox="1"/>
          <p:nvPr/>
        </p:nvSpPr>
        <p:spPr>
          <a:xfrm>
            <a:off x="1522412" y="2158249"/>
            <a:ext cx="6934200" cy="4688206"/>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rtlCol="0">
            <a:spAutoFit/>
          </a:bodyPr>
          <a:lstStyle/>
          <a:p>
            <a:pPr>
              <a:lnSpc>
                <a:spcPct val="90000"/>
              </a:lnSpc>
            </a:pPr>
            <a:r>
              <a:rPr lang="en-US" sz="6600" b="1" i="1" dirty="0">
                <a:ln w="6600">
                  <a:solidFill>
                    <a:schemeClr val="accent2"/>
                  </a:solidFill>
                  <a:prstDash val="solid"/>
                </a:ln>
                <a:solidFill>
                  <a:srgbClr val="FFFFFF"/>
                </a:solidFill>
                <a:effectLst>
                  <a:outerShdw dist="38100" dir="2700000" algn="tl" rotWithShape="0">
                    <a:schemeClr val="accent2"/>
                  </a:outerShdw>
                </a:effectLst>
                <a:latin typeface="Bradley Hand ITC" panose="03070402050302030203" pitchFamily="66" charset="0"/>
              </a:rPr>
              <a:t>   Jesus</a:t>
            </a:r>
          </a:p>
          <a:p>
            <a:pPr>
              <a:lnSpc>
                <a:spcPct val="90000"/>
              </a:lnSpc>
            </a:pPr>
            <a:r>
              <a:rPr lang="en-US" sz="6600" b="1" i="1" dirty="0">
                <a:ln w="6600">
                  <a:solidFill>
                    <a:schemeClr val="accent2"/>
                  </a:solidFill>
                  <a:prstDash val="solid"/>
                </a:ln>
                <a:solidFill>
                  <a:srgbClr val="FFFFFF"/>
                </a:solidFill>
                <a:effectLst>
                  <a:outerShdw dist="38100" dir="2700000" algn="tl" rotWithShape="0">
                    <a:schemeClr val="accent2"/>
                  </a:outerShdw>
                </a:effectLst>
                <a:latin typeface="Bradley Hand ITC" panose="03070402050302030203" pitchFamily="66" charset="0"/>
              </a:rPr>
              <a:t>      IS</a:t>
            </a:r>
          </a:p>
          <a:p>
            <a:pPr>
              <a:lnSpc>
                <a:spcPct val="90000"/>
              </a:lnSpc>
            </a:pPr>
            <a:r>
              <a:rPr lang="en-US" sz="6600" b="1" i="1" dirty="0">
                <a:ln w="6600">
                  <a:solidFill>
                    <a:schemeClr val="accent2"/>
                  </a:solidFill>
                  <a:prstDash val="solid"/>
                </a:ln>
                <a:solidFill>
                  <a:srgbClr val="FFFFFF"/>
                </a:solidFill>
                <a:effectLst>
                  <a:outerShdw dist="38100" dir="2700000" algn="tl" rotWithShape="0">
                    <a:schemeClr val="accent2"/>
                  </a:outerShdw>
                </a:effectLst>
                <a:latin typeface="Bradley Hand ITC" panose="03070402050302030203" pitchFamily="66" charset="0"/>
              </a:rPr>
              <a:t>	 the Reason</a:t>
            </a:r>
          </a:p>
          <a:p>
            <a:pPr>
              <a:lnSpc>
                <a:spcPct val="90000"/>
              </a:lnSpc>
            </a:pPr>
            <a:r>
              <a:rPr lang="en-US" sz="6600" b="1" i="1" dirty="0">
                <a:ln w="6600">
                  <a:solidFill>
                    <a:schemeClr val="accent2"/>
                  </a:solidFill>
                  <a:prstDash val="solid"/>
                </a:ln>
                <a:solidFill>
                  <a:srgbClr val="FFFFFF"/>
                </a:solidFill>
                <a:effectLst>
                  <a:outerShdw dist="38100" dir="2700000" algn="tl" rotWithShape="0">
                    <a:schemeClr val="accent2"/>
                  </a:outerShdw>
                </a:effectLst>
                <a:latin typeface="Bradley Hand ITC" panose="03070402050302030203" pitchFamily="66" charset="0"/>
              </a:rPr>
              <a:t>	    For</a:t>
            </a:r>
          </a:p>
          <a:p>
            <a:pPr>
              <a:lnSpc>
                <a:spcPct val="90000"/>
              </a:lnSpc>
            </a:pPr>
            <a:r>
              <a:rPr lang="en-US" sz="6600" b="1" i="1" dirty="0">
                <a:ln w="6600">
                  <a:solidFill>
                    <a:schemeClr val="accent2"/>
                  </a:solidFill>
                  <a:prstDash val="solid"/>
                </a:ln>
                <a:solidFill>
                  <a:srgbClr val="FFFFFF"/>
                </a:solidFill>
                <a:effectLst>
                  <a:outerShdw dist="38100" dir="2700000" algn="tl" rotWithShape="0">
                    <a:schemeClr val="accent2"/>
                  </a:outerShdw>
                </a:effectLst>
                <a:latin typeface="Bradley Hand ITC" panose="03070402050302030203" pitchFamily="66" charset="0"/>
              </a:rPr>
              <a:t>		The Season</a:t>
            </a:r>
          </a:p>
        </p:txBody>
      </p:sp>
    </p:spTree>
    <p:extLst>
      <p:ext uri="{BB962C8B-B14F-4D97-AF65-F5344CB8AC3E}">
        <p14:creationId xmlns:p14="http://schemas.microsoft.com/office/powerpoint/2010/main" val="1663442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3807B9-360E-6AD1-5EA9-E9C5F287CD05}"/>
              </a:ext>
            </a:extLst>
          </p:cNvPr>
          <p:cNvSpPr txBox="1"/>
          <p:nvPr/>
        </p:nvSpPr>
        <p:spPr>
          <a:xfrm>
            <a:off x="74612" y="2459504"/>
            <a:ext cx="12039600" cy="1754326"/>
          </a:xfrm>
          <a:prstGeom prst="rect">
            <a:avLst/>
          </a:prstGeom>
          <a:noFill/>
        </p:spPr>
        <p:txBody>
          <a:bodyPr wrap="square">
            <a:spAutoFit/>
          </a:bodyPr>
          <a:lstStyle/>
          <a:p>
            <a:r>
              <a:rPr lang="en-US" sz="3600" b="1" baseline="30000" dirty="0">
                <a:effectLst/>
                <a:latin typeface="Maiandra GD" panose="020E0502030308020204" pitchFamily="34" charset="0"/>
              </a:rPr>
              <a:t>4 </a:t>
            </a:r>
            <a:r>
              <a:rPr lang="en-US" sz="3600" b="1" dirty="0">
                <a:effectLst/>
                <a:latin typeface="Maiandra GD" panose="020E0502030308020204" pitchFamily="34" charset="0"/>
              </a:rPr>
              <a:t>I will set up shepherds over them who will feed them. And they will not be afraid any longer, nor be terrified, nor will any be missing,” says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a:t>
            </a:r>
            <a:endParaRPr lang="en-US" sz="3600" b="1" dirty="0">
              <a:latin typeface="Maiandra GD" panose="020E0502030308020204" pitchFamily="34" charset="0"/>
            </a:endParaRPr>
          </a:p>
        </p:txBody>
      </p:sp>
      <p:sp>
        <p:nvSpPr>
          <p:cNvPr id="2" name="TextBox 1">
            <a:extLst>
              <a:ext uri="{FF2B5EF4-FFF2-40B4-BE49-F238E27FC236}">
                <a16:creationId xmlns:a16="http://schemas.microsoft.com/office/drawing/2014/main" id="{271FD393-E332-2347-F234-C2D5C75A9AB3}"/>
              </a:ext>
            </a:extLst>
          </p:cNvPr>
          <p:cNvSpPr txBox="1"/>
          <p:nvPr/>
        </p:nvSpPr>
        <p:spPr>
          <a:xfrm>
            <a:off x="74612" y="1676400"/>
            <a:ext cx="3886200" cy="646331"/>
          </a:xfrm>
          <a:prstGeom prst="rect">
            <a:avLst/>
          </a:prstGeom>
          <a:noFill/>
        </p:spPr>
        <p:txBody>
          <a:bodyPr wrap="square" rtlCol="0">
            <a:spAutoFit/>
          </a:bodyPr>
          <a:lstStyle/>
          <a:p>
            <a:pPr>
              <a:lnSpc>
                <a:spcPct val="90000"/>
              </a:lnSpc>
            </a:pPr>
            <a:r>
              <a:rPr lang="en-US" sz="4000" b="1" i="1" u="sng" dirty="0">
                <a:latin typeface="Maiandra GD" panose="020E0502030308020204" pitchFamily="34" charset="0"/>
              </a:rPr>
              <a:t>Jeremiah 23:4-6</a:t>
            </a:r>
          </a:p>
        </p:txBody>
      </p:sp>
    </p:spTree>
    <p:extLst>
      <p:ext uri="{BB962C8B-B14F-4D97-AF65-F5344CB8AC3E}">
        <p14:creationId xmlns:p14="http://schemas.microsoft.com/office/powerpoint/2010/main" val="422155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63C378-C2D8-9693-8D7B-16E80B73D84E}"/>
              </a:ext>
            </a:extLst>
          </p:cNvPr>
          <p:cNvSpPr txBox="1"/>
          <p:nvPr/>
        </p:nvSpPr>
        <p:spPr>
          <a:xfrm>
            <a:off x="74612" y="58846"/>
            <a:ext cx="12039600" cy="6740307"/>
          </a:xfrm>
          <a:prstGeom prst="rect">
            <a:avLst/>
          </a:prstGeom>
          <a:noFill/>
        </p:spPr>
        <p:txBody>
          <a:bodyPr wrap="square">
            <a:spAutoFit/>
          </a:bodyPr>
          <a:lstStyle/>
          <a:p>
            <a:r>
              <a:rPr lang="en-US" sz="3600" b="1" baseline="30000" dirty="0">
                <a:effectLst/>
                <a:latin typeface="Maiandra GD" panose="020E0502030308020204" pitchFamily="34" charset="0"/>
              </a:rPr>
              <a:t>5 </a:t>
            </a:r>
            <a:br>
              <a:rPr lang="en-US" sz="3600" b="1" dirty="0">
                <a:latin typeface="Maiandra GD" panose="020E0502030308020204" pitchFamily="34" charset="0"/>
              </a:rPr>
            </a:br>
            <a:r>
              <a:rPr lang="en-US" sz="3600" b="1" dirty="0">
                <a:effectLst/>
                <a:latin typeface="Maiandra GD" panose="020E0502030308020204" pitchFamily="34" charset="0"/>
              </a:rPr>
              <a:t>“Behold (listen closely), the days are coming,” says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“When I will raise up for David a righteous Branch; And He will reign as King and act wisely</a:t>
            </a:r>
            <a:br>
              <a:rPr lang="en-US" sz="3600" b="1" dirty="0">
                <a:latin typeface="Maiandra GD" panose="020E0502030308020204" pitchFamily="34" charset="0"/>
              </a:rPr>
            </a:br>
            <a:r>
              <a:rPr lang="en-US" sz="3600" b="1" dirty="0">
                <a:effectLst/>
                <a:latin typeface="Maiandra GD" panose="020E0502030308020204" pitchFamily="34" charset="0"/>
              </a:rPr>
              <a:t>And will do [those things that accomplish] justice and righteousness in the land.</a:t>
            </a:r>
            <a:br>
              <a:rPr lang="en-US" sz="3600" b="1" dirty="0">
                <a:latin typeface="Maiandra GD" panose="020E0502030308020204" pitchFamily="34" charset="0"/>
              </a:rPr>
            </a:br>
            <a:endParaRPr lang="en-US" sz="3600" b="1" dirty="0">
              <a:latin typeface="Maiandra GD" panose="020E0502030308020204" pitchFamily="34" charset="0"/>
            </a:endParaRPr>
          </a:p>
          <a:p>
            <a:r>
              <a:rPr lang="en-US" sz="3600" b="1" baseline="30000" dirty="0">
                <a:effectLst/>
                <a:latin typeface="Maiandra GD" panose="020E0502030308020204" pitchFamily="34" charset="0"/>
              </a:rPr>
              <a:t>6 </a:t>
            </a:r>
            <a:br>
              <a:rPr lang="en-US" sz="3600" b="1" dirty="0">
                <a:latin typeface="Maiandra GD" panose="020E0502030308020204" pitchFamily="34" charset="0"/>
              </a:rPr>
            </a:br>
            <a:r>
              <a:rPr lang="en-US" sz="3600" b="1" dirty="0">
                <a:effectLst/>
                <a:latin typeface="Maiandra GD" panose="020E0502030308020204" pitchFamily="34" charset="0"/>
              </a:rPr>
              <a:t>“In His days Judah will be saved,</a:t>
            </a:r>
            <a:br>
              <a:rPr lang="en-US" sz="3600" b="1" dirty="0">
                <a:latin typeface="Maiandra GD" panose="020E0502030308020204" pitchFamily="34" charset="0"/>
              </a:rPr>
            </a:br>
            <a:r>
              <a:rPr lang="en-US" sz="3600" b="1" dirty="0">
                <a:effectLst/>
                <a:latin typeface="Maiandra GD" panose="020E0502030308020204" pitchFamily="34" charset="0"/>
              </a:rPr>
              <a:t>And Israel will dwell safely;</a:t>
            </a:r>
            <a:br>
              <a:rPr lang="en-US" sz="3600" b="1" dirty="0">
                <a:latin typeface="Maiandra GD" panose="020E0502030308020204" pitchFamily="34" charset="0"/>
              </a:rPr>
            </a:br>
            <a:r>
              <a:rPr lang="en-US" sz="3600" b="1" dirty="0">
                <a:effectLst/>
                <a:latin typeface="Maiandra GD" panose="020E0502030308020204" pitchFamily="34" charset="0"/>
              </a:rPr>
              <a:t>Now this is His name by which He will be called;</a:t>
            </a:r>
            <a:br>
              <a:rPr lang="en-US" sz="3600" b="1" dirty="0">
                <a:latin typeface="Maiandra GD" panose="020E0502030308020204" pitchFamily="34" charset="0"/>
              </a:rPr>
            </a:br>
            <a:r>
              <a:rPr lang="en-US" sz="3600" b="1" dirty="0">
                <a:effectLst/>
                <a:latin typeface="Maiandra GD" panose="020E0502030308020204" pitchFamily="34" charset="0"/>
              </a:rPr>
              <a:t>‘The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Our Righteousness.’</a:t>
            </a:r>
            <a:endParaRPr lang="en-US" sz="3600" b="1" dirty="0">
              <a:latin typeface="Maiandra GD" panose="020E0502030308020204" pitchFamily="34" charset="0"/>
            </a:endParaRPr>
          </a:p>
        </p:txBody>
      </p:sp>
    </p:spTree>
    <p:extLst>
      <p:ext uri="{BB962C8B-B14F-4D97-AF65-F5344CB8AC3E}">
        <p14:creationId xmlns:p14="http://schemas.microsoft.com/office/powerpoint/2010/main" val="228571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843313-8454-4FB3-9E13-EA75D3A13FB1}"/>
              </a:ext>
            </a:extLst>
          </p:cNvPr>
          <p:cNvSpPr txBox="1"/>
          <p:nvPr/>
        </p:nvSpPr>
        <p:spPr>
          <a:xfrm>
            <a:off x="74612" y="428178"/>
            <a:ext cx="12039600" cy="6001643"/>
          </a:xfrm>
          <a:prstGeom prst="rect">
            <a:avLst/>
          </a:prstGeom>
          <a:noFill/>
        </p:spPr>
        <p:txBody>
          <a:bodyPr wrap="square">
            <a:spAutoFit/>
          </a:bodyPr>
          <a:lstStyle/>
          <a:p>
            <a:pPr algn="l"/>
            <a:r>
              <a:rPr lang="en-US" sz="4000" b="1" i="1" u="sng" dirty="0">
                <a:effectLst/>
                <a:latin typeface="Maiandra GD" panose="020E0502030308020204" pitchFamily="34" charset="0"/>
              </a:rPr>
              <a:t>The Greatness of God</a:t>
            </a:r>
            <a:r>
              <a:rPr lang="en-US" sz="4000" b="1" i="1" u="sng" dirty="0">
                <a:latin typeface="Maiandra GD" panose="020E0502030308020204" pitchFamily="34" charset="0"/>
              </a:rPr>
              <a:t> - </a:t>
            </a:r>
            <a:r>
              <a:rPr lang="en-US" sz="4000" b="1" i="1" u="sng" dirty="0">
                <a:effectLst/>
                <a:latin typeface="Maiandra GD" panose="020E0502030308020204" pitchFamily="34" charset="0"/>
              </a:rPr>
              <a:t>Isaiah 40:1-4</a:t>
            </a:r>
          </a:p>
          <a:p>
            <a:pPr algn="l"/>
            <a:endParaRPr lang="en-US" sz="2000" b="1" dirty="0">
              <a:effectLst/>
              <a:latin typeface="Maiandra GD" panose="020E0502030308020204" pitchFamily="34" charset="0"/>
            </a:endParaRPr>
          </a:p>
          <a:p>
            <a:pPr algn="l"/>
            <a:r>
              <a:rPr lang="en-US" sz="3600" b="1" dirty="0">
                <a:effectLst/>
                <a:latin typeface="Maiandra GD" panose="020E0502030308020204" pitchFamily="34" charset="0"/>
              </a:rPr>
              <a:t>40 “Comfort, O comfort My people,” says your God.</a:t>
            </a:r>
            <a:br>
              <a:rPr lang="en-US" sz="3600" b="1" dirty="0">
                <a:effectLst/>
                <a:latin typeface="Maiandra GD" panose="020E0502030308020204" pitchFamily="34" charset="0"/>
              </a:rPr>
            </a:br>
            <a:r>
              <a:rPr lang="en-US" sz="3600" b="1" baseline="30000" dirty="0">
                <a:effectLst/>
                <a:latin typeface="Maiandra GD" panose="020E0502030308020204" pitchFamily="34" charset="0"/>
              </a:rPr>
              <a:t>2 </a:t>
            </a:r>
            <a:br>
              <a:rPr lang="en-US" sz="3600" b="1" dirty="0">
                <a:effectLst/>
                <a:latin typeface="Maiandra GD" panose="020E0502030308020204" pitchFamily="34" charset="0"/>
              </a:rPr>
            </a:br>
            <a:r>
              <a:rPr lang="en-US" sz="3600" b="1" dirty="0">
                <a:effectLst/>
                <a:latin typeface="Maiandra GD" panose="020E0502030308020204" pitchFamily="34" charset="0"/>
              </a:rPr>
              <a:t>“Speak tenderly to Jerusalem,</a:t>
            </a:r>
            <a:br>
              <a:rPr lang="en-US" sz="3600" b="1" dirty="0">
                <a:effectLst/>
                <a:latin typeface="Maiandra GD" panose="020E0502030308020204" pitchFamily="34" charset="0"/>
              </a:rPr>
            </a:br>
            <a:r>
              <a:rPr lang="en-US" sz="3600" b="1" dirty="0">
                <a:effectLst/>
                <a:latin typeface="Maiandra GD" panose="020E0502030308020204" pitchFamily="34" charset="0"/>
              </a:rPr>
              <a:t>And call out to her, that her time of compulsory service in warfare is finished,</a:t>
            </a:r>
            <a:br>
              <a:rPr lang="en-US" sz="3600" b="1" dirty="0">
                <a:effectLst/>
                <a:latin typeface="Maiandra GD" panose="020E0502030308020204" pitchFamily="34" charset="0"/>
              </a:rPr>
            </a:br>
            <a:r>
              <a:rPr lang="en-US" sz="3600" b="1" dirty="0">
                <a:effectLst/>
                <a:latin typeface="Maiandra GD" panose="020E0502030308020204" pitchFamily="34" charset="0"/>
              </a:rPr>
              <a:t>That her wickedness has been taken away [since her punishment is sufficient],</a:t>
            </a:r>
            <a:br>
              <a:rPr lang="en-US" sz="3600" b="1" dirty="0">
                <a:effectLst/>
                <a:latin typeface="Maiandra GD" panose="020E0502030308020204" pitchFamily="34" charset="0"/>
              </a:rPr>
            </a:br>
            <a:r>
              <a:rPr lang="en-US" sz="3600" b="1" dirty="0">
                <a:effectLst/>
                <a:latin typeface="Maiandra GD" panose="020E0502030308020204" pitchFamily="34" charset="0"/>
              </a:rPr>
              <a:t>That she has received from the </a:t>
            </a:r>
            <a:r>
              <a:rPr lang="en-US" sz="3600" b="1" cap="small" dirty="0">
                <a:effectLst/>
                <a:latin typeface="Maiandra GD" panose="020E0502030308020204" pitchFamily="34" charset="0"/>
              </a:rPr>
              <a:t>Lord’s</a:t>
            </a:r>
            <a:r>
              <a:rPr lang="en-US" sz="3600" b="1" dirty="0">
                <a:effectLst/>
                <a:latin typeface="Maiandra GD" panose="020E0502030308020204" pitchFamily="34" charset="0"/>
              </a:rPr>
              <a:t> hand</a:t>
            </a:r>
            <a:br>
              <a:rPr lang="en-US" sz="3600" b="1" dirty="0">
                <a:effectLst/>
                <a:latin typeface="Maiandra GD" panose="020E0502030308020204" pitchFamily="34" charset="0"/>
              </a:rPr>
            </a:br>
            <a:r>
              <a:rPr lang="en-US" sz="3600" b="1" dirty="0">
                <a:effectLst/>
                <a:latin typeface="Maiandra GD" panose="020E0502030308020204" pitchFamily="34" charset="0"/>
              </a:rPr>
              <a:t>Double [punishment] for all her sins.”</a:t>
            </a:r>
          </a:p>
        </p:txBody>
      </p:sp>
    </p:spTree>
    <p:extLst>
      <p:ext uri="{BB962C8B-B14F-4D97-AF65-F5344CB8AC3E}">
        <p14:creationId xmlns:p14="http://schemas.microsoft.com/office/powerpoint/2010/main" val="135260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5A456F-9904-404D-A194-B1F95641AD1C}"/>
              </a:ext>
            </a:extLst>
          </p:cNvPr>
          <p:cNvSpPr txBox="1"/>
          <p:nvPr/>
        </p:nvSpPr>
        <p:spPr>
          <a:xfrm>
            <a:off x="74612" y="1143000"/>
            <a:ext cx="12039600" cy="2862322"/>
          </a:xfrm>
          <a:prstGeom prst="rect">
            <a:avLst/>
          </a:prstGeom>
          <a:noFill/>
        </p:spPr>
        <p:txBody>
          <a:bodyPr wrap="square">
            <a:spAutoFit/>
          </a:bodyPr>
          <a:lstStyle/>
          <a:p>
            <a:r>
              <a:rPr lang="en-US" sz="3600" b="1" baseline="30000" dirty="0">
                <a:effectLst/>
                <a:latin typeface="Maiandra GD" panose="020E0502030308020204" pitchFamily="34" charset="0"/>
              </a:rPr>
              <a:t>3 </a:t>
            </a:r>
            <a:br>
              <a:rPr lang="en-US" sz="3600" b="1" dirty="0">
                <a:latin typeface="Maiandra GD" panose="020E0502030308020204" pitchFamily="34" charset="0"/>
              </a:rPr>
            </a:br>
            <a:r>
              <a:rPr lang="en-US" sz="3600" b="1" dirty="0">
                <a:effectLst/>
                <a:latin typeface="Maiandra GD" panose="020E0502030308020204" pitchFamily="34" charset="0"/>
              </a:rPr>
              <a:t>A voice of one is calling out,</a:t>
            </a:r>
            <a:br>
              <a:rPr lang="en-US" sz="3600" b="1" dirty="0">
                <a:latin typeface="Maiandra GD" panose="020E0502030308020204" pitchFamily="34" charset="0"/>
              </a:rPr>
            </a:br>
            <a:r>
              <a:rPr lang="en-US" sz="3600" b="1" dirty="0">
                <a:effectLst/>
                <a:latin typeface="Maiandra GD" panose="020E0502030308020204" pitchFamily="34" charset="0"/>
              </a:rPr>
              <a:t>“Clear the way for the </a:t>
            </a:r>
            <a:r>
              <a:rPr lang="en-US" sz="3600" b="1" cap="small" dirty="0">
                <a:effectLst/>
                <a:latin typeface="Maiandra GD" panose="020E0502030308020204" pitchFamily="34" charset="0"/>
              </a:rPr>
              <a:t>Lord</a:t>
            </a:r>
            <a:r>
              <a:rPr lang="en-US" sz="3600" b="1" dirty="0">
                <a:effectLst/>
                <a:latin typeface="Maiandra GD" panose="020E0502030308020204" pitchFamily="34" charset="0"/>
              </a:rPr>
              <a:t> in the wilderness [remove the obstacles];  Make straight and smooth in the desert a highway for our God.</a:t>
            </a:r>
            <a:endParaRPr lang="en-US" sz="3600" b="1" dirty="0">
              <a:latin typeface="Maiandra GD" panose="020E0502030308020204" pitchFamily="34" charset="0"/>
            </a:endParaRPr>
          </a:p>
        </p:txBody>
      </p:sp>
    </p:spTree>
    <p:extLst>
      <p:ext uri="{BB962C8B-B14F-4D97-AF65-F5344CB8AC3E}">
        <p14:creationId xmlns:p14="http://schemas.microsoft.com/office/powerpoint/2010/main" val="1167085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2E8D42-25B0-4715-B181-42439661A0AA}"/>
              </a:ext>
            </a:extLst>
          </p:cNvPr>
          <p:cNvSpPr txBox="1"/>
          <p:nvPr/>
        </p:nvSpPr>
        <p:spPr>
          <a:xfrm>
            <a:off x="74612" y="1524000"/>
            <a:ext cx="12039600" cy="2308324"/>
          </a:xfrm>
          <a:prstGeom prst="rect">
            <a:avLst/>
          </a:prstGeom>
          <a:noFill/>
        </p:spPr>
        <p:txBody>
          <a:bodyPr wrap="square">
            <a:spAutoFit/>
          </a:bodyPr>
          <a:lstStyle/>
          <a:p>
            <a:r>
              <a:rPr lang="en-US" sz="3600" b="1" baseline="30000" dirty="0">
                <a:effectLst/>
                <a:latin typeface="Maiandra GD" panose="020E0502030308020204" pitchFamily="34" charset="0"/>
              </a:rPr>
              <a:t>4 </a:t>
            </a:r>
            <a:br>
              <a:rPr lang="en-US" sz="3600" b="1" dirty="0">
                <a:latin typeface="Maiandra GD" panose="020E0502030308020204" pitchFamily="34" charset="0"/>
              </a:rPr>
            </a:br>
            <a:r>
              <a:rPr lang="en-US" sz="3600" b="1" dirty="0">
                <a:effectLst/>
                <a:latin typeface="Maiandra GD" panose="020E0502030308020204" pitchFamily="34" charset="0"/>
              </a:rPr>
              <a:t>“Every valley shall be raised, And every mountain and hill be made low; And let the rough ground become a plain,</a:t>
            </a:r>
            <a:br>
              <a:rPr lang="en-US" sz="3600" b="1" dirty="0">
                <a:latin typeface="Maiandra GD" panose="020E0502030308020204" pitchFamily="34" charset="0"/>
              </a:rPr>
            </a:br>
            <a:r>
              <a:rPr lang="en-US" sz="3600" b="1" dirty="0">
                <a:effectLst/>
                <a:latin typeface="Maiandra GD" panose="020E0502030308020204" pitchFamily="34" charset="0"/>
              </a:rPr>
              <a:t>And the rugged places a broad valley.</a:t>
            </a:r>
            <a:endParaRPr lang="en-US" sz="3600" b="1" dirty="0">
              <a:latin typeface="Maiandra GD" panose="020E0502030308020204" pitchFamily="34" charset="0"/>
            </a:endParaRPr>
          </a:p>
        </p:txBody>
      </p:sp>
    </p:spTree>
    <p:extLst>
      <p:ext uri="{BB962C8B-B14F-4D97-AF65-F5344CB8AC3E}">
        <p14:creationId xmlns:p14="http://schemas.microsoft.com/office/powerpoint/2010/main" val="3807203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AED521D-F66F-8990-FD26-FF3CFCC5774D}"/>
              </a:ext>
            </a:extLst>
          </p:cNvPr>
          <p:cNvGrpSpPr/>
          <p:nvPr/>
        </p:nvGrpSpPr>
        <p:grpSpPr>
          <a:xfrm>
            <a:off x="74612" y="747742"/>
            <a:ext cx="12039600" cy="5362515"/>
            <a:chOff x="74612" y="533400"/>
            <a:chExt cx="12039600" cy="5362515"/>
          </a:xfrm>
        </p:grpSpPr>
        <p:sp>
          <p:nvSpPr>
            <p:cNvPr id="2" name="Rectangle 1">
              <a:extLst>
                <a:ext uri="{FF2B5EF4-FFF2-40B4-BE49-F238E27FC236}">
                  <a16:creationId xmlns:a16="http://schemas.microsoft.com/office/drawing/2014/main" id="{7863DABE-F459-441B-AC1C-F5AFC32DAC7E}"/>
                </a:ext>
              </a:extLst>
            </p:cNvPr>
            <p:cNvSpPr/>
            <p:nvPr/>
          </p:nvSpPr>
          <p:spPr>
            <a:xfrm>
              <a:off x="74612" y="1371600"/>
              <a:ext cx="12039600" cy="4524315"/>
            </a:xfrm>
            <a:prstGeom prst="rect">
              <a:avLst/>
            </a:prstGeom>
          </p:spPr>
          <p:txBody>
            <a:bodyPr wrap="square">
              <a:spAutoFit/>
            </a:bodyPr>
            <a:lstStyle/>
            <a:p>
              <a:r>
                <a:rPr lang="en-US" sz="3600" b="1" baseline="30000" dirty="0">
                  <a:latin typeface="Maiandra GD" panose="020E0502030308020204" pitchFamily="34" charset="0"/>
                </a:rPr>
                <a:t>6 </a:t>
              </a:r>
              <a:r>
                <a:rPr lang="en-US" sz="3600" b="1" dirty="0">
                  <a:latin typeface="Maiandra GD" panose="020E0502030308020204" pitchFamily="34" charset="0"/>
                </a:rPr>
                <a:t>While we were still helpless [powerless to provide for our salvation], at the right time Christ died [as a substitute] for the ungodly. </a:t>
              </a:r>
              <a:r>
                <a:rPr lang="en-US" sz="3600" b="1" baseline="30000" dirty="0">
                  <a:latin typeface="Maiandra GD" panose="020E0502030308020204" pitchFamily="34" charset="0"/>
                </a:rPr>
                <a:t>7 </a:t>
              </a:r>
              <a:r>
                <a:rPr lang="en-US" sz="3600" b="1" dirty="0">
                  <a:latin typeface="Maiandra GD" panose="020E0502030308020204" pitchFamily="34" charset="0"/>
                </a:rPr>
                <a:t>Now it is an extraordinary thing for one to willingly give his life even for an upright man, though perhaps for a good man [one who is noble and selfless and worthy] someone might even dare to die. </a:t>
              </a:r>
              <a:r>
                <a:rPr lang="en-US" sz="3600" b="1" baseline="30000" dirty="0">
                  <a:latin typeface="Maiandra GD" panose="020E0502030308020204" pitchFamily="34" charset="0"/>
                </a:rPr>
                <a:t>8 </a:t>
              </a:r>
              <a:r>
                <a:rPr lang="en-US" sz="3600" b="1" dirty="0">
                  <a:latin typeface="Maiandra GD" panose="020E0502030308020204" pitchFamily="34" charset="0"/>
                </a:rPr>
                <a:t>But God clearly shows and proves His own love for us, by the fact that while we were still sinners, Christ died for us.</a:t>
              </a:r>
            </a:p>
          </p:txBody>
        </p:sp>
        <p:sp>
          <p:nvSpPr>
            <p:cNvPr id="3" name="TextBox 2">
              <a:extLst>
                <a:ext uri="{FF2B5EF4-FFF2-40B4-BE49-F238E27FC236}">
                  <a16:creationId xmlns:a16="http://schemas.microsoft.com/office/drawing/2014/main" id="{526ECE50-A7AC-776D-4930-A5064D6A3C8A}"/>
                </a:ext>
              </a:extLst>
            </p:cNvPr>
            <p:cNvSpPr txBox="1"/>
            <p:nvPr/>
          </p:nvSpPr>
          <p:spPr>
            <a:xfrm>
              <a:off x="74612" y="533400"/>
              <a:ext cx="3352800" cy="646331"/>
            </a:xfrm>
            <a:prstGeom prst="rect">
              <a:avLst/>
            </a:prstGeom>
            <a:noFill/>
          </p:spPr>
          <p:txBody>
            <a:bodyPr wrap="square" rtlCol="0">
              <a:spAutoFit/>
            </a:bodyPr>
            <a:lstStyle/>
            <a:p>
              <a:pPr>
                <a:lnSpc>
                  <a:spcPct val="90000"/>
                </a:lnSpc>
              </a:pPr>
              <a:r>
                <a:rPr lang="en-US" sz="4000" b="1" i="1" u="sng" dirty="0">
                  <a:latin typeface="Maiandra GD" panose="020E0502030308020204" pitchFamily="34" charset="0"/>
                </a:rPr>
                <a:t>Romans 5:6-8</a:t>
              </a:r>
            </a:p>
          </p:txBody>
        </p:sp>
      </p:grpSp>
    </p:spTree>
    <p:extLst>
      <p:ext uri="{BB962C8B-B14F-4D97-AF65-F5344CB8AC3E}">
        <p14:creationId xmlns:p14="http://schemas.microsoft.com/office/powerpoint/2010/main" val="321714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69F3F97-4821-7BC8-2BF1-CF1FB310111B}"/>
              </a:ext>
            </a:extLst>
          </p:cNvPr>
          <p:cNvGrpSpPr/>
          <p:nvPr/>
        </p:nvGrpSpPr>
        <p:grpSpPr>
          <a:xfrm>
            <a:off x="74612" y="1026720"/>
            <a:ext cx="12039600" cy="4804559"/>
            <a:chOff x="74612" y="609600"/>
            <a:chExt cx="12039600" cy="4804559"/>
          </a:xfrm>
        </p:grpSpPr>
        <p:sp>
          <p:nvSpPr>
            <p:cNvPr id="2" name="Rectangle 1">
              <a:extLst>
                <a:ext uri="{FF2B5EF4-FFF2-40B4-BE49-F238E27FC236}">
                  <a16:creationId xmlns:a16="http://schemas.microsoft.com/office/drawing/2014/main" id="{684D74A1-9CE6-4886-9FCF-1671F07C5FCD}"/>
                </a:ext>
              </a:extLst>
            </p:cNvPr>
            <p:cNvSpPr/>
            <p:nvPr/>
          </p:nvSpPr>
          <p:spPr>
            <a:xfrm>
              <a:off x="74612" y="1443841"/>
              <a:ext cx="12039600" cy="3970318"/>
            </a:xfrm>
            <a:prstGeom prst="rect">
              <a:avLst/>
            </a:prstGeom>
          </p:spPr>
          <p:txBody>
            <a:bodyPr wrap="square">
              <a:spAutoFit/>
            </a:bodyPr>
            <a:lstStyle/>
            <a:p>
              <a:r>
                <a:rPr lang="en-US" sz="3600" b="1" baseline="30000" dirty="0">
                  <a:latin typeface="Maiandra GD" panose="020E0502030308020204" pitchFamily="34" charset="0"/>
                </a:rPr>
                <a:t>20 </a:t>
              </a:r>
              <a:r>
                <a:rPr lang="en-US" sz="3600" b="1" dirty="0">
                  <a:latin typeface="Maiandra GD" panose="020E0502030308020204" pitchFamily="34" charset="0"/>
                </a:rPr>
                <a:t>But the Law came to increase and expand [the awareness of] the trespass [by defining and unmasking sin]. But where sin increased, [God’s remarkable, gracious gift of] grace [His unmerited favor] has surpassed it and increased all the more, </a:t>
              </a:r>
              <a:r>
                <a:rPr lang="en-US" sz="3600" b="1" baseline="30000" dirty="0">
                  <a:latin typeface="Maiandra GD" panose="020E0502030308020204" pitchFamily="34" charset="0"/>
                </a:rPr>
                <a:t>21 </a:t>
              </a:r>
              <a:r>
                <a:rPr lang="en-US" sz="3600" b="1" dirty="0">
                  <a:latin typeface="Maiandra GD" panose="020E0502030308020204" pitchFamily="34" charset="0"/>
                </a:rPr>
                <a:t>so that, as sin reigned in death, so also grace would reign through righteousness which brings eternal life through Jesus Christ our Lord.</a:t>
              </a:r>
            </a:p>
          </p:txBody>
        </p:sp>
        <p:sp>
          <p:nvSpPr>
            <p:cNvPr id="3" name="TextBox 2">
              <a:extLst>
                <a:ext uri="{FF2B5EF4-FFF2-40B4-BE49-F238E27FC236}">
                  <a16:creationId xmlns:a16="http://schemas.microsoft.com/office/drawing/2014/main" id="{6FDD9F8A-E71D-B029-08EC-DB3F0FA590C1}"/>
                </a:ext>
              </a:extLst>
            </p:cNvPr>
            <p:cNvSpPr txBox="1"/>
            <p:nvPr/>
          </p:nvSpPr>
          <p:spPr>
            <a:xfrm>
              <a:off x="74612" y="609600"/>
              <a:ext cx="4648200" cy="646331"/>
            </a:xfrm>
            <a:prstGeom prst="rect">
              <a:avLst/>
            </a:prstGeom>
            <a:noFill/>
          </p:spPr>
          <p:txBody>
            <a:bodyPr wrap="square" rtlCol="0">
              <a:spAutoFit/>
            </a:bodyPr>
            <a:lstStyle/>
            <a:p>
              <a:pPr>
                <a:lnSpc>
                  <a:spcPct val="90000"/>
                </a:lnSpc>
              </a:pPr>
              <a:r>
                <a:rPr lang="en-US" sz="4000" b="1" i="1" u="sng" dirty="0">
                  <a:latin typeface="Maiandra GD" panose="020E0502030308020204" pitchFamily="34" charset="0"/>
                </a:rPr>
                <a:t>Romans 5:20-21</a:t>
              </a:r>
            </a:p>
          </p:txBody>
        </p:sp>
      </p:grpSp>
    </p:spTree>
    <p:extLst>
      <p:ext uri="{BB962C8B-B14F-4D97-AF65-F5344CB8AC3E}">
        <p14:creationId xmlns:p14="http://schemas.microsoft.com/office/powerpoint/2010/main" val="133690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Custom 1">
      <a:dk1>
        <a:sysClr val="windowText" lastClr="000000"/>
      </a:dk1>
      <a:lt1>
        <a:sysClr val="window" lastClr="FFFFFF"/>
      </a:lt1>
      <a:dk2>
        <a:srgbClr val="960000"/>
      </a:dk2>
      <a:lt2>
        <a:srgbClr val="BCB49E"/>
      </a:lt2>
      <a:accent1>
        <a:srgbClr val="960000"/>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76977-ECB7-44C2-A70D-853BB6B41242}">
  <ds:schemaRefs>
    <ds:schemaRef ds:uri="http://purl.org/dc/terms/"/>
    <ds:schemaRef ds:uri="4873beb7-5857-4685-be1f-d57550cc96cc"/>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elements/1.1/"/>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9618</TotalTime>
  <Words>596</Words>
  <Application>Microsoft Office PowerPoint</Application>
  <PresentationFormat>Custom</PresentationFormat>
  <Paragraphs>27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Bradley Hand ITC</vt:lpstr>
      <vt:lpstr>Californian FB</vt:lpstr>
      <vt:lpstr>Cambria</vt:lpstr>
      <vt:lpstr>Maiandra GD</vt:lpstr>
      <vt:lpstr>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Sunday of Advent: Hope</dc:title>
  <dc:creator>Joel Flowers</dc:creator>
  <cp:lastModifiedBy>Joe Puetz</cp:lastModifiedBy>
  <cp:revision>20</cp:revision>
  <cp:lastPrinted>2018-11-25T11:59:51Z</cp:lastPrinted>
  <dcterms:created xsi:type="dcterms:W3CDTF">2018-07-22T01:09:31Z</dcterms:created>
  <dcterms:modified xsi:type="dcterms:W3CDTF">2023-12-02T18:16:58Z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