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handoutMasterIdLst>
    <p:handoutMasterId r:id="rId16"/>
  </p:handoutMasterIdLst>
  <p:sldIdLst>
    <p:sldId id="358" r:id="rId5"/>
    <p:sldId id="325" r:id="rId6"/>
    <p:sldId id="373" r:id="rId7"/>
    <p:sldId id="374" r:id="rId8"/>
    <p:sldId id="375" r:id="rId9"/>
    <p:sldId id="376" r:id="rId10"/>
    <p:sldId id="377" r:id="rId11"/>
    <p:sldId id="383" r:id="rId12"/>
    <p:sldId id="384" r:id="rId13"/>
    <p:sldId id="379" r:id="rId14"/>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5B74"/>
    <a:srgbClr val="1E3A4B"/>
    <a:srgbClr val="051017"/>
    <a:srgbClr val="960000"/>
    <a:srgbClr val="620000"/>
    <a:srgbClr val="21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22" autoAdjust="0"/>
    <p:restoredTop sz="94280" autoAdjust="0"/>
  </p:normalViewPr>
  <p:slideViewPr>
    <p:cSldViewPr>
      <p:cViewPr varScale="1">
        <p:scale>
          <a:sx n="105" d="100"/>
          <a:sy n="105" d="100"/>
        </p:scale>
        <p:origin x="264"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sz="quarter" idx="1"/>
          </p:nvPr>
        </p:nvSpPr>
        <p:spPr>
          <a:xfrm>
            <a:off x="4023094" y="0"/>
            <a:ext cx="3077739" cy="469424"/>
          </a:xfrm>
          <a:prstGeom prst="rect">
            <a:avLst/>
          </a:prstGeom>
        </p:spPr>
        <p:txBody>
          <a:bodyPr vert="horz" lIns="94209" tIns="47105" rIns="94209" bIns="47105" rtlCol="0"/>
          <a:lstStyle>
            <a:lvl1pPr algn="r">
              <a:defRPr sz="1200"/>
            </a:lvl1pPr>
          </a:lstStyle>
          <a:p>
            <a:fld id="{4954C6E1-AF92-4FB7-A013-0B520EBC30AE}" type="datetimeFigureOut">
              <a:rPr lang="en-US"/>
              <a:t>12/30/2023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5" name="Slide Number Placeholder 4"/>
          <p:cNvSpPr>
            <a:spLocks noGrp="1"/>
          </p:cNvSpPr>
          <p:nvPr>
            <p:ph type="sldNum" sz="quarter" idx="3"/>
          </p:nvPr>
        </p:nvSpPr>
        <p:spPr>
          <a:xfrm>
            <a:off x="4023094" y="8917422"/>
            <a:ext cx="3077739" cy="469424"/>
          </a:xfrm>
          <a:prstGeom prst="rect">
            <a:avLst/>
          </a:prstGeom>
        </p:spPr>
        <p:txBody>
          <a:bodyPr vert="horz" lIns="94209" tIns="47105" rIns="94209" bIns="47105"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idx="1"/>
          </p:nvPr>
        </p:nvSpPr>
        <p:spPr>
          <a:xfrm>
            <a:off x="4023094" y="0"/>
            <a:ext cx="3077739" cy="469424"/>
          </a:xfrm>
          <a:prstGeom prst="rect">
            <a:avLst/>
          </a:prstGeom>
        </p:spPr>
        <p:txBody>
          <a:bodyPr vert="horz" lIns="94209" tIns="47105" rIns="94209" bIns="47105" rtlCol="0"/>
          <a:lstStyle>
            <a:lvl1pPr algn="r">
              <a:defRPr sz="1200"/>
            </a:lvl1pPr>
          </a:lstStyle>
          <a:p>
            <a:fld id="{95C10850-0874-4A61-99B4-D613C5E8D9EA}" type="datetimeFigureOut">
              <a:rPr lang="en-US"/>
              <a:t>12/30/2023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09" tIns="47105" rIns="94209" bIns="47105"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09" tIns="47105" rIns="94209" bIns="47105"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7" name="Slide Number Placeholder 6"/>
          <p:cNvSpPr>
            <a:spLocks noGrp="1"/>
          </p:cNvSpPr>
          <p:nvPr>
            <p:ph type="sldNum" sz="quarter" idx="5"/>
          </p:nvPr>
        </p:nvSpPr>
        <p:spPr>
          <a:xfrm>
            <a:off x="4023094" y="8917422"/>
            <a:ext cx="3077739" cy="469424"/>
          </a:xfrm>
          <a:prstGeom prst="rect">
            <a:avLst/>
          </a:prstGeom>
        </p:spPr>
        <p:txBody>
          <a:bodyPr vert="horz" lIns="94209" tIns="47105" rIns="94209" bIns="47105"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12/30/2023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12/30/2023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12/30/2023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12/30/2023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12/30/2023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12/30/2023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12/30/2023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12/30/2023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065F1E2-FFFD-4177-B0D2-C7DE08D084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012" y="723900"/>
            <a:ext cx="10820400" cy="5410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24970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790FE4C8-09EC-4AE3-C4F7-52618BCA5077}"/>
              </a:ext>
            </a:extLst>
          </p:cNvPr>
          <p:cNvGrpSpPr/>
          <p:nvPr/>
        </p:nvGrpSpPr>
        <p:grpSpPr>
          <a:xfrm>
            <a:off x="74612" y="1233353"/>
            <a:ext cx="12039600" cy="4391293"/>
            <a:chOff x="74612" y="838200"/>
            <a:chExt cx="12039600" cy="4391293"/>
          </a:xfrm>
        </p:grpSpPr>
        <p:sp>
          <p:nvSpPr>
            <p:cNvPr id="3" name="TextBox 2">
              <a:extLst>
                <a:ext uri="{FF2B5EF4-FFF2-40B4-BE49-F238E27FC236}">
                  <a16:creationId xmlns:a16="http://schemas.microsoft.com/office/drawing/2014/main" id="{ED0A1FB3-950C-BB7B-CABE-D4F91AE5780A}"/>
                </a:ext>
              </a:extLst>
            </p:cNvPr>
            <p:cNvSpPr txBox="1"/>
            <p:nvPr/>
          </p:nvSpPr>
          <p:spPr>
            <a:xfrm>
              <a:off x="74612" y="1628507"/>
              <a:ext cx="12039600" cy="3600986"/>
            </a:xfrm>
            <a:prstGeom prst="rect">
              <a:avLst/>
            </a:prstGeom>
            <a:noFill/>
          </p:spPr>
          <p:txBody>
            <a:bodyPr wrap="square">
              <a:spAutoFit/>
            </a:bodyPr>
            <a:lstStyle/>
            <a:p>
              <a:r>
                <a:rPr lang="en-US" sz="3800" b="1" baseline="30000" dirty="0">
                  <a:effectLst/>
                  <a:latin typeface="Maiandra GD" panose="020E0502030308020204" pitchFamily="34" charset="0"/>
                </a:rPr>
                <a:t>23 </a:t>
              </a:r>
              <a:r>
                <a:rPr lang="en-US" sz="3800" b="1" dirty="0">
                  <a:effectLst/>
                  <a:latin typeface="Maiandra GD" panose="020E0502030308020204" pitchFamily="34" charset="0"/>
                </a:rPr>
                <a:t>since all have sinned and continually fall short of the glory of God, </a:t>
              </a:r>
              <a:r>
                <a:rPr lang="en-US" sz="3800" b="1" baseline="30000" dirty="0">
                  <a:effectLst/>
                  <a:latin typeface="Maiandra GD" panose="020E0502030308020204" pitchFamily="34" charset="0"/>
                </a:rPr>
                <a:t>24 </a:t>
              </a:r>
              <a:r>
                <a:rPr lang="en-US" sz="3800" b="1" dirty="0">
                  <a:effectLst/>
                  <a:latin typeface="Maiandra GD" panose="020E0502030308020204" pitchFamily="34" charset="0"/>
                </a:rPr>
                <a:t>and are being justified [declared free of the guilt of sin, made acceptable to God, and granted eternal life] as a gift by His [precious, undeserved] </a:t>
              </a:r>
            </a:p>
            <a:p>
              <a:r>
                <a:rPr lang="en-US" sz="3800" b="1" dirty="0">
                  <a:effectLst/>
                  <a:latin typeface="Maiandra GD" panose="020E0502030308020204" pitchFamily="34" charset="0"/>
                </a:rPr>
                <a:t>grace, through the redemption [the payment for our sin] which is [provided] in Christ Jesus,</a:t>
              </a:r>
              <a:endParaRPr lang="en-US" sz="3800" b="1" dirty="0">
                <a:latin typeface="Maiandra GD" panose="020E0502030308020204" pitchFamily="34" charset="0"/>
              </a:endParaRPr>
            </a:p>
          </p:txBody>
        </p:sp>
        <p:sp>
          <p:nvSpPr>
            <p:cNvPr id="2" name="TextBox 1">
              <a:extLst>
                <a:ext uri="{FF2B5EF4-FFF2-40B4-BE49-F238E27FC236}">
                  <a16:creationId xmlns:a16="http://schemas.microsoft.com/office/drawing/2014/main" id="{65CFFA74-A88C-631B-3326-B1C31584930A}"/>
                </a:ext>
              </a:extLst>
            </p:cNvPr>
            <p:cNvSpPr txBox="1"/>
            <p:nvPr/>
          </p:nvSpPr>
          <p:spPr>
            <a:xfrm>
              <a:off x="74612" y="838200"/>
              <a:ext cx="4800600" cy="646331"/>
            </a:xfrm>
            <a:prstGeom prst="rect">
              <a:avLst/>
            </a:prstGeom>
            <a:noFill/>
          </p:spPr>
          <p:txBody>
            <a:bodyPr wrap="square" rtlCol="0">
              <a:spAutoFit/>
            </a:bodyPr>
            <a:lstStyle/>
            <a:p>
              <a:pPr>
                <a:lnSpc>
                  <a:spcPct val="90000"/>
                </a:lnSpc>
              </a:pPr>
              <a:r>
                <a:rPr lang="en-US" sz="4000" b="1" i="1" u="sng" dirty="0">
                  <a:latin typeface="Maiandra GD" panose="020E0502030308020204" pitchFamily="34" charset="0"/>
                </a:rPr>
                <a:t>Romans 3:23-24</a:t>
              </a:r>
            </a:p>
          </p:txBody>
        </p:sp>
      </p:grpSp>
    </p:spTree>
    <p:extLst>
      <p:ext uri="{BB962C8B-B14F-4D97-AF65-F5344CB8AC3E}">
        <p14:creationId xmlns:p14="http://schemas.microsoft.com/office/powerpoint/2010/main" val="2748483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335B74"/>
            </a:gs>
            <a:gs pos="71000">
              <a:srgbClr val="1E3A4B"/>
            </a:gs>
            <a:gs pos="100000">
              <a:srgbClr val="051017"/>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1" b="1" dirty="0">
                <a:solidFill>
                  <a:prstClr val="white"/>
                </a:solidFill>
                <a:latin typeface="Maiandra GD" panose="020E0502030308020204" pitchFamily="34" charset="0"/>
              </a:rPr>
              <a:t>Selected Verses</a:t>
            </a:r>
            <a:r>
              <a:rPr kumimoji="0" lang="en-US" sz="3600" b="0" i="0" u="none" strike="noStrike" kern="1200" cap="none" spc="0" normalizeH="0" baseline="0" noProof="0" dirty="0">
                <a:ln>
                  <a:noFill/>
                </a:ln>
                <a:solidFill>
                  <a:prstClr val="white"/>
                </a:solidFill>
                <a:effectLst/>
                <a:uLnTx/>
                <a:uFillTx/>
                <a:latin typeface="Cambria"/>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1" y="2133600"/>
            <a:ext cx="12115782" cy="1782026"/>
            <a:chOff x="919903"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4800" b="1" dirty="0">
                  <a:solidFill>
                    <a:prstClr val="white"/>
                  </a:solidFill>
                  <a:latin typeface="Californian FB" panose="0207040306080B030204" pitchFamily="18" charset="0"/>
                </a:rPr>
                <a:t>2024: Living a Life of Grace</a:t>
              </a:r>
              <a:endParaRPr kumimoji="0" lang="en-US" sz="6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lang="en-US" sz="3200" b="1" dirty="0">
                  <a:solidFill>
                    <a:prstClr val="white"/>
                  </a:solidFill>
                  <a:latin typeface="Californian FB" panose="0207040306080B030204" pitchFamily="18" charset="0"/>
                </a:rPr>
                <a:t>Happy New Year!</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909AF0D-88A4-B1A5-8A93-C78670B79935}"/>
              </a:ext>
            </a:extLst>
          </p:cNvPr>
          <p:cNvGrpSpPr/>
          <p:nvPr/>
        </p:nvGrpSpPr>
        <p:grpSpPr>
          <a:xfrm>
            <a:off x="74612" y="762000"/>
            <a:ext cx="12039600" cy="4467493"/>
            <a:chOff x="74612" y="762000"/>
            <a:chExt cx="12039600" cy="4467493"/>
          </a:xfrm>
        </p:grpSpPr>
        <p:sp>
          <p:nvSpPr>
            <p:cNvPr id="3" name="TextBox 2">
              <a:extLst>
                <a:ext uri="{FF2B5EF4-FFF2-40B4-BE49-F238E27FC236}">
                  <a16:creationId xmlns:a16="http://schemas.microsoft.com/office/drawing/2014/main" id="{8E7BF5C2-CF91-5434-A0C7-A5687BF3422C}"/>
                </a:ext>
              </a:extLst>
            </p:cNvPr>
            <p:cNvSpPr txBox="1"/>
            <p:nvPr/>
          </p:nvSpPr>
          <p:spPr>
            <a:xfrm>
              <a:off x="74612" y="1628507"/>
              <a:ext cx="12039600" cy="3600986"/>
            </a:xfrm>
            <a:prstGeom prst="rect">
              <a:avLst/>
            </a:prstGeom>
            <a:noFill/>
          </p:spPr>
          <p:txBody>
            <a:bodyPr wrap="square">
              <a:spAutoFit/>
            </a:bodyPr>
            <a:lstStyle/>
            <a:p>
              <a:r>
                <a:rPr lang="en-US" sz="3800" b="1" baseline="30000" dirty="0">
                  <a:effectLst/>
                  <a:latin typeface="Maiandra GD" panose="020E0502030308020204" pitchFamily="34" charset="0"/>
                </a:rPr>
                <a:t>8 </a:t>
              </a:r>
              <a:r>
                <a:rPr lang="en-US" sz="3800" b="1" dirty="0">
                  <a:effectLst/>
                  <a:latin typeface="Maiandra GD" panose="020E0502030308020204" pitchFamily="34" charset="0"/>
                </a:rPr>
                <a:t>For it is by grace [God’s remarkable compassion and favor drawing you to Christ] that you have been saved [actually delivered from judgment and given eternal life] through faith. And this [salvation] is not of yourselves [not through your own effort], but it is the [undeserved, gracious] gift of God.</a:t>
              </a:r>
              <a:endParaRPr lang="en-US" sz="3800" b="1" dirty="0">
                <a:latin typeface="Maiandra GD" panose="020E0502030308020204" pitchFamily="34" charset="0"/>
              </a:endParaRPr>
            </a:p>
          </p:txBody>
        </p:sp>
        <p:sp>
          <p:nvSpPr>
            <p:cNvPr id="2" name="TextBox 1">
              <a:extLst>
                <a:ext uri="{FF2B5EF4-FFF2-40B4-BE49-F238E27FC236}">
                  <a16:creationId xmlns:a16="http://schemas.microsoft.com/office/drawing/2014/main" id="{0A1F617C-3294-F6EF-238D-06217E7340E3}"/>
                </a:ext>
              </a:extLst>
            </p:cNvPr>
            <p:cNvSpPr txBox="1"/>
            <p:nvPr/>
          </p:nvSpPr>
          <p:spPr>
            <a:xfrm>
              <a:off x="74612" y="762000"/>
              <a:ext cx="4800600" cy="646331"/>
            </a:xfrm>
            <a:prstGeom prst="rect">
              <a:avLst/>
            </a:prstGeom>
            <a:noFill/>
          </p:spPr>
          <p:txBody>
            <a:bodyPr wrap="square" rtlCol="0">
              <a:spAutoFit/>
            </a:bodyPr>
            <a:lstStyle/>
            <a:p>
              <a:pPr>
                <a:lnSpc>
                  <a:spcPct val="90000"/>
                </a:lnSpc>
              </a:pPr>
              <a:r>
                <a:rPr lang="en-US" sz="4000" b="1" i="1" u="sng" dirty="0">
                  <a:latin typeface="Maiandra GD" panose="020E0502030308020204" pitchFamily="34" charset="0"/>
                </a:rPr>
                <a:t>Ephesians 2:8-10</a:t>
              </a:r>
            </a:p>
          </p:txBody>
        </p:sp>
      </p:grpSp>
    </p:spTree>
    <p:extLst>
      <p:ext uri="{BB962C8B-B14F-4D97-AF65-F5344CB8AC3E}">
        <p14:creationId xmlns:p14="http://schemas.microsoft.com/office/powerpoint/2010/main" val="3261724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087F21-EB86-12CC-3C88-87A8D00F4B7C}"/>
              </a:ext>
            </a:extLst>
          </p:cNvPr>
          <p:cNvSpPr txBox="1"/>
          <p:nvPr/>
        </p:nvSpPr>
        <p:spPr>
          <a:xfrm>
            <a:off x="74612" y="2505670"/>
            <a:ext cx="12039600" cy="1846659"/>
          </a:xfrm>
          <a:prstGeom prst="rect">
            <a:avLst/>
          </a:prstGeom>
          <a:noFill/>
        </p:spPr>
        <p:txBody>
          <a:bodyPr wrap="square">
            <a:spAutoFit/>
          </a:bodyPr>
          <a:lstStyle/>
          <a:p>
            <a:r>
              <a:rPr lang="en-US" sz="3800" b="1" baseline="30000" dirty="0">
                <a:effectLst/>
                <a:latin typeface="Maiandra GD" panose="020E0502030308020204" pitchFamily="34" charset="0"/>
              </a:rPr>
              <a:t>9 </a:t>
            </a:r>
            <a:r>
              <a:rPr lang="en-US" sz="3800" b="1" dirty="0">
                <a:effectLst/>
                <a:latin typeface="Maiandra GD" panose="020E0502030308020204" pitchFamily="34" charset="0"/>
              </a:rPr>
              <a:t>not as a result of [your] works, [nor your attempts to keep the Law], so that no one will [be able to] boast or take credit in any way [for his salvation].</a:t>
            </a:r>
            <a:endParaRPr lang="en-US" sz="3800" b="1" dirty="0">
              <a:latin typeface="Maiandra GD" panose="020E0502030308020204" pitchFamily="34" charset="0"/>
            </a:endParaRPr>
          </a:p>
        </p:txBody>
      </p:sp>
    </p:spTree>
    <p:extLst>
      <p:ext uri="{BB962C8B-B14F-4D97-AF65-F5344CB8AC3E}">
        <p14:creationId xmlns:p14="http://schemas.microsoft.com/office/powerpoint/2010/main" val="2277689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8408D1-E41C-B64A-00D6-CEE77A25649F}"/>
              </a:ext>
            </a:extLst>
          </p:cNvPr>
          <p:cNvSpPr txBox="1"/>
          <p:nvPr/>
        </p:nvSpPr>
        <p:spPr>
          <a:xfrm>
            <a:off x="74612" y="1336119"/>
            <a:ext cx="12039600" cy="4185761"/>
          </a:xfrm>
          <a:prstGeom prst="rect">
            <a:avLst/>
          </a:prstGeom>
          <a:noFill/>
        </p:spPr>
        <p:txBody>
          <a:bodyPr wrap="square">
            <a:spAutoFit/>
          </a:bodyPr>
          <a:lstStyle/>
          <a:p>
            <a:r>
              <a:rPr lang="en-US" sz="3800" b="1" baseline="30000" dirty="0">
                <a:effectLst/>
                <a:latin typeface="Maiandra GD" panose="020E0502030308020204" pitchFamily="34" charset="0"/>
              </a:rPr>
              <a:t>10 </a:t>
            </a:r>
            <a:r>
              <a:rPr lang="en-US" sz="3800" b="1" dirty="0">
                <a:effectLst/>
                <a:latin typeface="Maiandra GD" panose="020E0502030308020204" pitchFamily="34" charset="0"/>
              </a:rPr>
              <a:t>For we are His workmanship [His own master work, a work of art], created in Christ Jesus [reborn from above—spiritually transformed, renewed, ready to be used] for good works, which God prepared [for us] beforehand [taking paths which He set], so that we would walk in them [living the good life which He prearranged and made ready for us].</a:t>
            </a:r>
            <a:endParaRPr lang="en-US" sz="3800" b="1" dirty="0">
              <a:latin typeface="Maiandra GD" panose="020E0502030308020204" pitchFamily="34" charset="0"/>
            </a:endParaRPr>
          </a:p>
        </p:txBody>
      </p:sp>
    </p:spTree>
    <p:extLst>
      <p:ext uri="{BB962C8B-B14F-4D97-AF65-F5344CB8AC3E}">
        <p14:creationId xmlns:p14="http://schemas.microsoft.com/office/powerpoint/2010/main" val="312005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BB0022A-A61C-C1FF-ACC5-193EA52B3B27}"/>
              </a:ext>
            </a:extLst>
          </p:cNvPr>
          <p:cNvGrpSpPr/>
          <p:nvPr/>
        </p:nvGrpSpPr>
        <p:grpSpPr>
          <a:xfrm>
            <a:off x="74612" y="934760"/>
            <a:ext cx="12039600" cy="4988480"/>
            <a:chOff x="74612" y="533400"/>
            <a:chExt cx="12039600" cy="4988480"/>
          </a:xfrm>
        </p:grpSpPr>
        <p:sp>
          <p:nvSpPr>
            <p:cNvPr id="3" name="TextBox 2">
              <a:extLst>
                <a:ext uri="{FF2B5EF4-FFF2-40B4-BE49-F238E27FC236}">
                  <a16:creationId xmlns:a16="http://schemas.microsoft.com/office/drawing/2014/main" id="{63D44B32-D493-F101-F6F3-D6B90CE08C53}"/>
                </a:ext>
              </a:extLst>
            </p:cNvPr>
            <p:cNvSpPr txBox="1"/>
            <p:nvPr/>
          </p:nvSpPr>
          <p:spPr>
            <a:xfrm>
              <a:off x="74612" y="1336119"/>
              <a:ext cx="12039600" cy="4185761"/>
            </a:xfrm>
            <a:prstGeom prst="rect">
              <a:avLst/>
            </a:prstGeom>
            <a:noFill/>
          </p:spPr>
          <p:txBody>
            <a:bodyPr wrap="square">
              <a:spAutoFit/>
            </a:bodyPr>
            <a:lstStyle/>
            <a:p>
              <a:r>
                <a:rPr lang="en-US" sz="3800" b="1" baseline="30000" dirty="0">
                  <a:effectLst/>
                  <a:latin typeface="Maiandra GD" panose="020E0502030308020204" pitchFamily="34" charset="0"/>
                </a:rPr>
                <a:t>6 </a:t>
              </a:r>
              <a:r>
                <a:rPr lang="en-US" sz="3800" b="1" dirty="0">
                  <a:effectLst/>
                  <a:latin typeface="Maiandra GD" panose="020E0502030308020204" pitchFamily="34" charset="0"/>
                </a:rPr>
                <a:t>But He gives us more and more grace [through the power of the Holy Spirit to defy sin and live an obedient life that reflects both our faith and our gratitude for our salvation]. Therefore, it says, “</a:t>
              </a:r>
              <a:r>
                <a:rPr lang="en-US" sz="3800" b="1" cap="small" dirty="0">
                  <a:effectLst/>
                  <a:latin typeface="Maiandra GD" panose="020E0502030308020204" pitchFamily="34" charset="0"/>
                </a:rPr>
                <a:t>God is opposed to the proud</a:t>
              </a:r>
              <a:r>
                <a:rPr lang="en-US" sz="3800" b="1" dirty="0">
                  <a:effectLst/>
                  <a:latin typeface="Maiandra GD" panose="020E0502030308020204" pitchFamily="34" charset="0"/>
                </a:rPr>
                <a:t> and </a:t>
              </a:r>
              <a:r>
                <a:rPr lang="en-US" sz="3800" b="1" cap="small" dirty="0">
                  <a:effectLst/>
                  <a:latin typeface="Maiandra GD" panose="020E0502030308020204" pitchFamily="34" charset="0"/>
                </a:rPr>
                <a:t>haughty, but</a:t>
              </a:r>
              <a:r>
                <a:rPr lang="en-US" sz="3800" b="1" dirty="0">
                  <a:effectLst/>
                  <a:latin typeface="Maiandra GD" panose="020E0502030308020204" pitchFamily="34" charset="0"/>
                </a:rPr>
                <a:t> [continually]</a:t>
              </a:r>
            </a:p>
            <a:p>
              <a:r>
                <a:rPr lang="en-US" sz="3800" b="1" cap="small" dirty="0">
                  <a:effectLst/>
                  <a:latin typeface="Maiandra GD" panose="020E0502030308020204" pitchFamily="34" charset="0"/>
                </a:rPr>
                <a:t>gives</a:t>
              </a:r>
              <a:r>
                <a:rPr lang="en-US" sz="3800" b="1" dirty="0">
                  <a:effectLst/>
                  <a:latin typeface="Maiandra GD" panose="020E0502030308020204" pitchFamily="34" charset="0"/>
                </a:rPr>
                <a:t> [the gift of] </a:t>
              </a:r>
              <a:r>
                <a:rPr lang="en-US" sz="3800" b="1" cap="small" dirty="0">
                  <a:effectLst/>
                  <a:latin typeface="Maiandra GD" panose="020E0502030308020204" pitchFamily="34" charset="0"/>
                </a:rPr>
                <a:t>grace to the humble</a:t>
              </a:r>
              <a:r>
                <a:rPr lang="en-US" sz="3800" b="1" dirty="0">
                  <a:effectLst/>
                  <a:latin typeface="Maiandra GD" panose="020E0502030308020204" pitchFamily="34" charset="0"/>
                </a:rPr>
                <a:t> [who turn away from self-righteousness].”</a:t>
              </a:r>
              <a:endParaRPr lang="en-US" sz="3800" b="1" dirty="0">
                <a:latin typeface="Maiandra GD" panose="020E0502030308020204" pitchFamily="34" charset="0"/>
              </a:endParaRPr>
            </a:p>
          </p:txBody>
        </p:sp>
        <p:sp>
          <p:nvSpPr>
            <p:cNvPr id="2" name="TextBox 1">
              <a:extLst>
                <a:ext uri="{FF2B5EF4-FFF2-40B4-BE49-F238E27FC236}">
                  <a16:creationId xmlns:a16="http://schemas.microsoft.com/office/drawing/2014/main" id="{D3821823-DFAC-93C8-642C-7EA7DD0CFFC3}"/>
                </a:ext>
              </a:extLst>
            </p:cNvPr>
            <p:cNvSpPr txBox="1"/>
            <p:nvPr/>
          </p:nvSpPr>
          <p:spPr>
            <a:xfrm>
              <a:off x="74612" y="533400"/>
              <a:ext cx="4800600" cy="646331"/>
            </a:xfrm>
            <a:prstGeom prst="rect">
              <a:avLst/>
            </a:prstGeom>
            <a:noFill/>
          </p:spPr>
          <p:txBody>
            <a:bodyPr wrap="square" rtlCol="0">
              <a:spAutoFit/>
            </a:bodyPr>
            <a:lstStyle/>
            <a:p>
              <a:pPr>
                <a:lnSpc>
                  <a:spcPct val="90000"/>
                </a:lnSpc>
              </a:pPr>
              <a:r>
                <a:rPr lang="en-US" sz="4000" b="1" i="1" u="sng" dirty="0">
                  <a:latin typeface="Maiandra GD" panose="020E0502030308020204" pitchFamily="34" charset="0"/>
                </a:rPr>
                <a:t>James 4:6-7</a:t>
              </a:r>
            </a:p>
          </p:txBody>
        </p:sp>
      </p:grpSp>
    </p:spTree>
    <p:extLst>
      <p:ext uri="{BB962C8B-B14F-4D97-AF65-F5344CB8AC3E}">
        <p14:creationId xmlns:p14="http://schemas.microsoft.com/office/powerpoint/2010/main" val="397727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E72A48-6ED3-02E1-3547-210F173B9F90}"/>
              </a:ext>
            </a:extLst>
          </p:cNvPr>
          <p:cNvSpPr txBox="1"/>
          <p:nvPr/>
        </p:nvSpPr>
        <p:spPr>
          <a:xfrm>
            <a:off x="74612" y="2798058"/>
            <a:ext cx="12039600" cy="1261884"/>
          </a:xfrm>
          <a:prstGeom prst="rect">
            <a:avLst/>
          </a:prstGeom>
          <a:noFill/>
        </p:spPr>
        <p:txBody>
          <a:bodyPr wrap="square">
            <a:spAutoFit/>
          </a:bodyPr>
          <a:lstStyle/>
          <a:p>
            <a:r>
              <a:rPr lang="en-US" sz="3800" b="1" baseline="30000" dirty="0">
                <a:effectLst/>
                <a:latin typeface="Maiandra GD" panose="020E0502030308020204" pitchFamily="34" charset="0"/>
              </a:rPr>
              <a:t>7 </a:t>
            </a:r>
            <a:r>
              <a:rPr lang="en-US" sz="3800" b="1" dirty="0">
                <a:effectLst/>
                <a:latin typeface="Maiandra GD" panose="020E0502030308020204" pitchFamily="34" charset="0"/>
              </a:rPr>
              <a:t>So submit to [the authority of] God. Resist the devil [stand firm against him] and he will flee from you.</a:t>
            </a:r>
            <a:endParaRPr lang="en-US" sz="3800" b="1" dirty="0">
              <a:latin typeface="Maiandra GD" panose="020E0502030308020204" pitchFamily="34" charset="0"/>
            </a:endParaRPr>
          </a:p>
        </p:txBody>
      </p:sp>
    </p:spTree>
    <p:extLst>
      <p:ext uri="{BB962C8B-B14F-4D97-AF65-F5344CB8AC3E}">
        <p14:creationId xmlns:p14="http://schemas.microsoft.com/office/powerpoint/2010/main" val="2185410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C2E7908-381F-217A-1B4A-D8400B7A9FA9}"/>
              </a:ext>
            </a:extLst>
          </p:cNvPr>
          <p:cNvGrpSpPr/>
          <p:nvPr/>
        </p:nvGrpSpPr>
        <p:grpSpPr>
          <a:xfrm>
            <a:off x="74612" y="1531947"/>
            <a:ext cx="12039600" cy="3794105"/>
            <a:chOff x="74612" y="1143000"/>
            <a:chExt cx="12039600" cy="3794105"/>
          </a:xfrm>
        </p:grpSpPr>
        <p:sp>
          <p:nvSpPr>
            <p:cNvPr id="3" name="TextBox 2">
              <a:extLst>
                <a:ext uri="{FF2B5EF4-FFF2-40B4-BE49-F238E27FC236}">
                  <a16:creationId xmlns:a16="http://schemas.microsoft.com/office/drawing/2014/main" id="{ED42B5D0-73E8-4EB4-06C4-F8AA8956F15E}"/>
                </a:ext>
              </a:extLst>
            </p:cNvPr>
            <p:cNvSpPr txBox="1"/>
            <p:nvPr/>
          </p:nvSpPr>
          <p:spPr>
            <a:xfrm>
              <a:off x="74612" y="1920895"/>
              <a:ext cx="12039600" cy="3016210"/>
            </a:xfrm>
            <a:prstGeom prst="rect">
              <a:avLst/>
            </a:prstGeom>
            <a:noFill/>
          </p:spPr>
          <p:txBody>
            <a:bodyPr wrap="square">
              <a:spAutoFit/>
            </a:bodyPr>
            <a:lstStyle/>
            <a:p>
              <a:r>
                <a:rPr lang="en-US" sz="3800" b="1" dirty="0">
                  <a:effectLst/>
                  <a:latin typeface="Maiandra GD" panose="020E0502030308020204" pitchFamily="34" charset="0"/>
                </a:rPr>
                <a:t>5 Therefore, since we have been justified [that is, acquitted of sin, declared blameless before God] by faith, [let us grasp the fact that] we have peace with God [and the joy of reconciliation with Him] through our Lord Jesus Christ (the Messiah, the Anointed). </a:t>
              </a:r>
            </a:p>
          </p:txBody>
        </p:sp>
        <p:sp>
          <p:nvSpPr>
            <p:cNvPr id="2" name="TextBox 1">
              <a:extLst>
                <a:ext uri="{FF2B5EF4-FFF2-40B4-BE49-F238E27FC236}">
                  <a16:creationId xmlns:a16="http://schemas.microsoft.com/office/drawing/2014/main" id="{B0147448-8581-9A30-E146-3DAA81FD9D12}"/>
                </a:ext>
              </a:extLst>
            </p:cNvPr>
            <p:cNvSpPr txBox="1"/>
            <p:nvPr/>
          </p:nvSpPr>
          <p:spPr>
            <a:xfrm>
              <a:off x="74612" y="1143000"/>
              <a:ext cx="4800600" cy="646331"/>
            </a:xfrm>
            <a:prstGeom prst="rect">
              <a:avLst/>
            </a:prstGeom>
            <a:noFill/>
          </p:spPr>
          <p:txBody>
            <a:bodyPr wrap="square" rtlCol="0">
              <a:spAutoFit/>
            </a:bodyPr>
            <a:lstStyle/>
            <a:p>
              <a:pPr>
                <a:lnSpc>
                  <a:spcPct val="90000"/>
                </a:lnSpc>
              </a:pPr>
              <a:r>
                <a:rPr lang="en-US" sz="4000" b="1" i="1" u="sng" dirty="0">
                  <a:latin typeface="Maiandra GD" panose="020E0502030308020204" pitchFamily="34" charset="0"/>
                </a:rPr>
                <a:t>Romans 5:1-2</a:t>
              </a:r>
            </a:p>
          </p:txBody>
        </p:sp>
      </p:grpSp>
    </p:spTree>
    <p:extLst>
      <p:ext uri="{BB962C8B-B14F-4D97-AF65-F5344CB8AC3E}">
        <p14:creationId xmlns:p14="http://schemas.microsoft.com/office/powerpoint/2010/main" val="3608913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42B5D0-73E8-4EB4-06C4-F8AA8956F15E}"/>
              </a:ext>
            </a:extLst>
          </p:cNvPr>
          <p:cNvSpPr txBox="1"/>
          <p:nvPr/>
        </p:nvSpPr>
        <p:spPr>
          <a:xfrm>
            <a:off x="74612" y="1628507"/>
            <a:ext cx="12039600" cy="3600986"/>
          </a:xfrm>
          <a:prstGeom prst="rect">
            <a:avLst/>
          </a:prstGeom>
          <a:noFill/>
        </p:spPr>
        <p:txBody>
          <a:bodyPr wrap="square">
            <a:spAutoFit/>
          </a:bodyPr>
          <a:lstStyle/>
          <a:p>
            <a:r>
              <a:rPr lang="en-US" sz="3800" b="1" baseline="30000" dirty="0">
                <a:effectLst/>
                <a:latin typeface="Maiandra GD" panose="020E0502030308020204" pitchFamily="34" charset="0"/>
              </a:rPr>
              <a:t>2 </a:t>
            </a:r>
            <a:r>
              <a:rPr lang="en-US" sz="3800" b="1" dirty="0">
                <a:effectLst/>
                <a:latin typeface="Maiandra GD" panose="020E0502030308020204" pitchFamily="34" charset="0"/>
              </a:rPr>
              <a:t>Through Him we also have access by faith into this [remarkable state of] grace in which we [firmly and safely and securely] stand. Let us rejoice in our hope </a:t>
            </a:r>
          </a:p>
          <a:p>
            <a:r>
              <a:rPr lang="en-US" sz="3800" b="1" dirty="0">
                <a:effectLst/>
                <a:latin typeface="Maiandra GD" panose="020E0502030308020204" pitchFamily="34" charset="0"/>
              </a:rPr>
              <a:t>and the confident assurance of [experiencing and enjoying] the glory of [our great] God [the manifestation of His excellence and power].</a:t>
            </a:r>
            <a:endParaRPr lang="en-US" sz="3800" b="1" dirty="0">
              <a:latin typeface="Maiandra GD" panose="020E0502030308020204" pitchFamily="34" charset="0"/>
            </a:endParaRPr>
          </a:p>
        </p:txBody>
      </p:sp>
    </p:spTree>
    <p:extLst>
      <p:ext uri="{BB962C8B-B14F-4D97-AF65-F5344CB8AC3E}">
        <p14:creationId xmlns:p14="http://schemas.microsoft.com/office/powerpoint/2010/main" val="29246295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076977-ECB7-44C2-A70D-853BB6B41242}">
  <ds:schemaRefs>
    <ds:schemaRef ds:uri="http://schemas.microsoft.com/office/2006/documentManagement/types"/>
    <ds:schemaRef ds:uri="http://purl.org/dc/dcmitype/"/>
    <ds:schemaRef ds:uri="http://purl.org/dc/elements/1.1/"/>
    <ds:schemaRef ds:uri="4873beb7-5857-4685-be1f-d57550cc96cc"/>
    <ds:schemaRef ds:uri="http://schemas.openxmlformats.org/package/2006/metadata/core-properties"/>
    <ds:schemaRef ds:uri="http://schemas.microsoft.com/office/2006/metadata/properties"/>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18542</TotalTime>
  <Words>502</Words>
  <Application>Microsoft Office PowerPoint</Application>
  <PresentationFormat>Custom</PresentationFormat>
  <Paragraphs>22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Californian FB</vt:lpstr>
      <vt:lpstr>Cambria</vt:lpstr>
      <vt:lpstr>Maiandra GD</vt:lpstr>
      <vt:lpstr>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Living a Life of Grace</dc:title>
  <dc:creator>Joel Flowers</dc:creator>
  <cp:lastModifiedBy>Joe Puetz</cp:lastModifiedBy>
  <cp:revision>34</cp:revision>
  <cp:lastPrinted>2020-10-25T00:34:53Z</cp:lastPrinted>
  <dcterms:created xsi:type="dcterms:W3CDTF">2017-10-01T00:55:44Z</dcterms:created>
  <dcterms:modified xsi:type="dcterms:W3CDTF">2023-12-30T17:17:05Z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