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9"/>
  </p:notesMasterIdLst>
  <p:handoutMasterIdLst>
    <p:handoutMasterId r:id="rId20"/>
  </p:handoutMasterIdLst>
  <p:sldIdLst>
    <p:sldId id="359" r:id="rId6"/>
    <p:sldId id="360" r:id="rId7"/>
    <p:sldId id="361" r:id="rId8"/>
    <p:sldId id="362" r:id="rId9"/>
    <p:sldId id="363" r:id="rId10"/>
    <p:sldId id="327" r:id="rId11"/>
    <p:sldId id="349" r:id="rId12"/>
    <p:sldId id="350" r:id="rId13"/>
    <p:sldId id="351" r:id="rId14"/>
    <p:sldId id="352" r:id="rId15"/>
    <p:sldId id="331" r:id="rId16"/>
    <p:sldId id="353" r:id="rId17"/>
    <p:sldId id="354" r:id="rId18"/>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4" autoAdjust="0"/>
    <p:restoredTop sz="94280" autoAdjust="0"/>
  </p:normalViewPr>
  <p:slideViewPr>
    <p:cSldViewPr>
      <p:cViewPr varScale="1">
        <p:scale>
          <a:sx n="105" d="100"/>
          <a:sy n="105" d="100"/>
        </p:scale>
        <p:origin x="84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2/10/2024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2/10/2024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827091878"/>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6374048"/>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710663915"/>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2/10/2024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242717811"/>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2/10/2024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876840452"/>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2/10/2024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318815066"/>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272046"/>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673590635"/>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61033065"/>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355423875"/>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50854782"/>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338292871"/>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2/10/2024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2/10/2024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2/10/2024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2/10/2024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2/10/2024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980454616"/>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espn.com/nfl/story/_/id/36920001/super-bowl-lvii-was-most-watched-telecast-ever-according-updated-dat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uschamber.com/economy/welcome-to-the-super-bowl-brought-to-you-by-american-business" TargetMode="External"/><Relationship Id="rId2" Type="http://schemas.openxmlformats.org/officeDocument/2006/relationships/hyperlink" Target="https://www.businessinsider.com/economics-super-bowl-las-vegas-billion-dollars-new-orleans-2024-2#:~:text=The%20big%20game%20is%20expected,firm%2C%20provided%20to%20Business%20Inside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reuters.com/sports/nfl/swift-effect-prompts-viewership-spike-chiefs-jets-game-2023-10-02/" TargetMode="External"/><Relationship Id="rId2" Type="http://schemas.openxmlformats.org/officeDocument/2006/relationships/hyperlink" Target="https://www.marketwatch.com/story/taylor-swifts-nfl-interest-has-created-122-million-of-brand-value-expert-says-a1c0911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EED150-B44E-E1F7-0965-FBEDA6DA52B7}"/>
              </a:ext>
            </a:extLst>
          </p:cNvPr>
          <p:cNvSpPr txBox="1"/>
          <p:nvPr/>
        </p:nvSpPr>
        <p:spPr>
          <a:xfrm>
            <a:off x="493712" y="1336119"/>
            <a:ext cx="11201400" cy="4185761"/>
          </a:xfrm>
          <a:prstGeom prst="rect">
            <a:avLst/>
          </a:prstGeom>
          <a:noFill/>
        </p:spPr>
        <p:txBody>
          <a:bodyPr wrap="square">
            <a:spAutoFit/>
          </a:bodyPr>
          <a:lstStyle/>
          <a:p>
            <a:r>
              <a:rPr lang="en-US" sz="3800" b="1" i="0" dirty="0">
                <a:effectLst/>
                <a:latin typeface="Maiandra GD" panose="020E0502030308020204" pitchFamily="34" charset="0"/>
              </a:rPr>
              <a:t>The Super Bowl is the only sporting event in which people talk during the game and shut up during the commercials. Anomalies abound on and off the field, it’s less of a football game and more of a media spectacle and a pop culture phenomenon, save for the 60 minutes that determines who hoists the Lombardi trophy.</a:t>
            </a:r>
            <a:endParaRPr lang="en-US" sz="3800" b="1" dirty="0">
              <a:latin typeface="Maiandra GD" panose="020E0502030308020204" pitchFamily="34" charset="0"/>
            </a:endParaRPr>
          </a:p>
        </p:txBody>
      </p:sp>
    </p:spTree>
    <p:extLst>
      <p:ext uri="{BB962C8B-B14F-4D97-AF65-F5344CB8AC3E}">
        <p14:creationId xmlns:p14="http://schemas.microsoft.com/office/powerpoint/2010/main" val="31820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61AE9C-0C45-CC24-811D-FE3F83AF1B22}"/>
              </a:ext>
            </a:extLst>
          </p:cNvPr>
          <p:cNvSpPr txBox="1"/>
          <p:nvPr/>
        </p:nvSpPr>
        <p:spPr>
          <a:xfrm>
            <a:off x="74612" y="1043731"/>
            <a:ext cx="12039600" cy="4770537"/>
          </a:xfrm>
          <a:prstGeom prst="rect">
            <a:avLst/>
          </a:prstGeom>
          <a:noFill/>
        </p:spPr>
        <p:txBody>
          <a:bodyPr wrap="square">
            <a:spAutoFit/>
          </a:bodyPr>
          <a:lstStyle/>
          <a:p>
            <a:r>
              <a:rPr lang="en-US" sz="3800" b="1" i="0" baseline="30000" dirty="0">
                <a:effectLst/>
                <a:latin typeface="Maiandra GD" panose="020E0502030308020204" pitchFamily="34" charset="0"/>
              </a:rPr>
              <a:t>21 </a:t>
            </a:r>
            <a:r>
              <a:rPr lang="en-US" sz="3800" b="1" i="0" dirty="0">
                <a:effectLst/>
                <a:latin typeface="Maiandra GD" panose="020E0502030308020204" pitchFamily="34" charset="0"/>
              </a:rPr>
              <a:t>To those who are without (outside) the Law, [I became] as one without the Law, though [I am] not without the law of God, but under the law of Christ, so that I might win those who are without law. </a:t>
            </a:r>
            <a:r>
              <a:rPr lang="en-US" sz="3800" b="1" i="0" baseline="30000" dirty="0">
                <a:effectLst/>
                <a:latin typeface="Maiandra GD" panose="020E0502030308020204" pitchFamily="34" charset="0"/>
              </a:rPr>
              <a:t>22 </a:t>
            </a:r>
            <a:r>
              <a:rPr lang="en-US" sz="3800" b="1" i="0" dirty="0">
                <a:effectLst/>
                <a:latin typeface="Maiandra GD" panose="020E0502030308020204" pitchFamily="34" charset="0"/>
              </a:rPr>
              <a:t>To the weak I became [as the] weak, to win the weak. I have become all things to all men, so that I may by all means [in any and every way] save some [by leading them to faith in Jesus Christ]</a:t>
            </a:r>
            <a:endParaRPr lang="en-US" sz="3800" b="1" dirty="0">
              <a:latin typeface="Maiandra GD" panose="020E0502030308020204" pitchFamily="34" charset="0"/>
            </a:endParaRPr>
          </a:p>
        </p:txBody>
      </p:sp>
    </p:spTree>
    <p:extLst>
      <p:ext uri="{BB962C8B-B14F-4D97-AF65-F5344CB8AC3E}">
        <p14:creationId xmlns:p14="http://schemas.microsoft.com/office/powerpoint/2010/main" val="344976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8FDD46-3B2B-D858-BD95-CA6AFEC77B78}"/>
              </a:ext>
            </a:extLst>
          </p:cNvPr>
          <p:cNvSpPr txBox="1"/>
          <p:nvPr/>
        </p:nvSpPr>
        <p:spPr>
          <a:xfrm>
            <a:off x="74612" y="2798058"/>
            <a:ext cx="12039600" cy="1261884"/>
          </a:xfrm>
          <a:prstGeom prst="rect">
            <a:avLst/>
          </a:prstGeom>
          <a:noFill/>
        </p:spPr>
        <p:txBody>
          <a:bodyPr wrap="square">
            <a:spAutoFit/>
          </a:bodyPr>
          <a:lstStyle/>
          <a:p>
            <a:r>
              <a:rPr lang="en-US" sz="3800" b="1" i="0" baseline="30000" dirty="0">
                <a:effectLst/>
                <a:latin typeface="Maiandra GD" panose="020E0502030308020204" pitchFamily="34" charset="0"/>
              </a:rPr>
              <a:t>23 </a:t>
            </a:r>
            <a:r>
              <a:rPr lang="en-US" sz="3800" b="1" i="0" dirty="0">
                <a:effectLst/>
                <a:latin typeface="Maiandra GD" panose="020E0502030308020204" pitchFamily="34" charset="0"/>
              </a:rPr>
              <a:t>And I do all this for the sake of the gospel, so that I may share in its blessings along with you.</a:t>
            </a:r>
            <a:endParaRPr lang="en-US" sz="3800" b="1" dirty="0">
              <a:latin typeface="Maiandra GD" panose="020E0502030308020204" pitchFamily="34" charset="0"/>
            </a:endParaRPr>
          </a:p>
        </p:txBody>
      </p:sp>
    </p:spTree>
    <p:extLst>
      <p:ext uri="{BB962C8B-B14F-4D97-AF65-F5344CB8AC3E}">
        <p14:creationId xmlns:p14="http://schemas.microsoft.com/office/powerpoint/2010/main" val="331135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B32F7A-FEB6-D88A-C725-2F4C669E5D26}"/>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24 </a:t>
            </a:r>
            <a:r>
              <a:rPr lang="en-US" sz="3800" b="1" dirty="0">
                <a:effectLst/>
                <a:latin typeface="Maiandra GD" panose="020E0502030308020204" pitchFamily="34" charset="0"/>
              </a:rPr>
              <a:t>Do you not know that in a race all the runners run [their very best to win], but only one receives the prize? Run [your race] in such a way that you may seize the prize and make it yours! </a:t>
            </a:r>
            <a:r>
              <a:rPr lang="en-US" sz="3800" b="1" baseline="30000" dirty="0">
                <a:effectLst/>
                <a:latin typeface="Maiandra GD" panose="020E0502030308020204" pitchFamily="34" charset="0"/>
              </a:rPr>
              <a:t>25 </a:t>
            </a:r>
            <a:r>
              <a:rPr lang="en-US" sz="3800" b="1" dirty="0">
                <a:effectLst/>
                <a:latin typeface="Maiandra GD" panose="020E0502030308020204" pitchFamily="34" charset="0"/>
              </a:rPr>
              <a:t>Now every athlete who [goes into training and] competes in the games is disciplined and exercises self-control in all things.</a:t>
            </a:r>
            <a:endParaRPr lang="en-US" sz="3800" b="1" dirty="0">
              <a:latin typeface="Maiandra GD" panose="020E0502030308020204" pitchFamily="34" charset="0"/>
            </a:endParaRPr>
          </a:p>
        </p:txBody>
      </p:sp>
    </p:spTree>
    <p:extLst>
      <p:ext uri="{BB962C8B-B14F-4D97-AF65-F5344CB8AC3E}">
        <p14:creationId xmlns:p14="http://schemas.microsoft.com/office/powerpoint/2010/main" val="235971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5363A3-6B89-15DD-3BC6-75B388B8542A}"/>
              </a:ext>
            </a:extLst>
          </p:cNvPr>
          <p:cNvSpPr txBox="1"/>
          <p:nvPr/>
        </p:nvSpPr>
        <p:spPr>
          <a:xfrm>
            <a:off x="112712" y="1043731"/>
            <a:ext cx="11963400" cy="4770537"/>
          </a:xfrm>
          <a:prstGeom prst="rect">
            <a:avLst/>
          </a:prstGeom>
          <a:noFill/>
        </p:spPr>
        <p:txBody>
          <a:bodyPr wrap="square">
            <a:spAutoFit/>
          </a:bodyPr>
          <a:lstStyle/>
          <a:p>
            <a:r>
              <a:rPr lang="en-US" sz="3800" b="1" dirty="0">
                <a:effectLst/>
                <a:latin typeface="Maiandra GD" panose="020E0502030308020204" pitchFamily="34" charset="0"/>
              </a:rPr>
              <a:t>They do it to win a crown that withers, but we [do it to receive] an imperishable [crown that cannot wither]. </a:t>
            </a:r>
            <a:r>
              <a:rPr lang="en-US" sz="3800" b="1" baseline="30000" dirty="0">
                <a:effectLst/>
                <a:latin typeface="Maiandra GD" panose="020E0502030308020204" pitchFamily="34" charset="0"/>
              </a:rPr>
              <a:t>26 </a:t>
            </a:r>
            <a:r>
              <a:rPr lang="en-US" sz="3800" b="1" dirty="0">
                <a:effectLst/>
                <a:latin typeface="Maiandra GD" panose="020E0502030308020204" pitchFamily="34" charset="0"/>
              </a:rPr>
              <a:t>Therefore I do not run without a definite goal; I do not flail around like one beating the air [just shadow boxing]. </a:t>
            </a:r>
            <a:r>
              <a:rPr lang="en-US" sz="3800" b="1" baseline="30000" dirty="0">
                <a:effectLst/>
                <a:latin typeface="Maiandra GD" panose="020E0502030308020204" pitchFamily="34" charset="0"/>
              </a:rPr>
              <a:t>27 </a:t>
            </a:r>
            <a:r>
              <a:rPr lang="en-US" sz="3800" b="1" dirty="0">
                <a:effectLst/>
                <a:latin typeface="Maiandra GD" panose="020E0502030308020204" pitchFamily="34" charset="0"/>
              </a:rPr>
              <a:t>But [like a boxer] I strictly discipline my body and make it my slave, so that, after I have preached [the gospel] to others, I myself will not somehow be disqualified [as unfit for service].</a:t>
            </a:r>
            <a:endParaRPr lang="en-US" sz="3800" b="1" dirty="0">
              <a:latin typeface="Maiandra GD" panose="020E0502030308020204" pitchFamily="34" charset="0"/>
            </a:endParaRPr>
          </a:p>
        </p:txBody>
      </p:sp>
    </p:spTree>
    <p:extLst>
      <p:ext uri="{BB962C8B-B14F-4D97-AF65-F5344CB8AC3E}">
        <p14:creationId xmlns:p14="http://schemas.microsoft.com/office/powerpoint/2010/main" val="406280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B82B4E-CEB3-771A-9B63-4AA5366431BC}"/>
              </a:ext>
            </a:extLst>
          </p:cNvPr>
          <p:cNvSpPr txBox="1"/>
          <p:nvPr/>
        </p:nvSpPr>
        <p:spPr>
          <a:xfrm>
            <a:off x="227012" y="1628507"/>
            <a:ext cx="11734800" cy="3600986"/>
          </a:xfrm>
          <a:prstGeom prst="rect">
            <a:avLst/>
          </a:prstGeom>
          <a:noFill/>
        </p:spPr>
        <p:txBody>
          <a:bodyPr wrap="square">
            <a:spAutoFit/>
          </a:bodyPr>
          <a:lstStyle/>
          <a:p>
            <a:r>
              <a:rPr lang="en-US" sz="3800" b="1" i="0" dirty="0">
                <a:latin typeface="Maiandra GD" panose="020E0502030308020204" pitchFamily="34" charset="0"/>
              </a:rPr>
              <a:t>The cost of a 30-second ad during the first Super Bowl in 1967 was $42,500. In 2024, it’s $7 million. (That’s $230,000 per second if you’re scoring at home.) And it’s easy to see why. Last year’s Super Bowl was the most-watched U.S.-based telecast in history with </a:t>
            </a:r>
            <a:r>
              <a:rPr lang="en-US" sz="3800" b="1" i="0" u="none" strike="noStrike" dirty="0">
                <a:latin typeface="Maiandra GD" panose="020E0502030308020204" pitchFamily="34" charset="0"/>
                <a:hlinkClick r:id="rId2">
                  <a:extLst>
                    <a:ext uri="{A12FA001-AC4F-418D-AE19-62706E023703}">
                      <ahyp:hlinkClr xmlns:ahyp="http://schemas.microsoft.com/office/drawing/2018/hyperlinkcolor" val="tx"/>
                    </a:ext>
                  </a:extLst>
                </a:hlinkClick>
              </a:rPr>
              <a:t>115.1 million</a:t>
            </a:r>
            <a:r>
              <a:rPr lang="en-US" sz="3800" b="1" i="0" dirty="0">
                <a:latin typeface="Maiandra GD" panose="020E0502030308020204" pitchFamily="34" charset="0"/>
              </a:rPr>
              <a:t> viewers. </a:t>
            </a:r>
            <a:endParaRPr lang="en-US" sz="3800" b="1" dirty="0">
              <a:latin typeface="Maiandra GD" panose="020E0502030308020204" pitchFamily="34" charset="0"/>
            </a:endParaRPr>
          </a:p>
        </p:txBody>
      </p:sp>
    </p:spTree>
    <p:extLst>
      <p:ext uri="{BB962C8B-B14F-4D97-AF65-F5344CB8AC3E}">
        <p14:creationId xmlns:p14="http://schemas.microsoft.com/office/powerpoint/2010/main" val="428003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7DDD30-8DC6-D99B-0D60-ABA546D6EC8D}"/>
              </a:ext>
            </a:extLst>
          </p:cNvPr>
          <p:cNvSpPr txBox="1"/>
          <p:nvPr/>
        </p:nvSpPr>
        <p:spPr>
          <a:xfrm>
            <a:off x="188912" y="1336119"/>
            <a:ext cx="11811000" cy="4185761"/>
          </a:xfrm>
          <a:prstGeom prst="rect">
            <a:avLst/>
          </a:prstGeom>
          <a:noFill/>
        </p:spPr>
        <p:txBody>
          <a:bodyPr wrap="square">
            <a:spAutoFit/>
          </a:bodyPr>
          <a:lstStyle/>
          <a:p>
            <a:r>
              <a:rPr lang="en-US" sz="3800" b="1" i="0" dirty="0">
                <a:effectLst/>
                <a:latin typeface="Maiandra GD" panose="020E0502030308020204" pitchFamily="34" charset="0"/>
              </a:rPr>
              <a:t>Allegiant Stadium is prepared to host nearly 72,000 fans for the Super Bowl. The lowest price for a ticket on the resale market after the conference championship games was $8,586. That’s the highest-ever get-in price for a Super Bowl. The average price was $10,752, more than $4,000 above the average ticket price for the last five Super Bowls ($6,680).</a:t>
            </a:r>
            <a:endParaRPr lang="en-US" sz="3800" b="1" dirty="0">
              <a:latin typeface="Maiandra GD" panose="020E0502030308020204" pitchFamily="34" charset="0"/>
            </a:endParaRPr>
          </a:p>
        </p:txBody>
      </p:sp>
    </p:spTree>
    <p:extLst>
      <p:ext uri="{BB962C8B-B14F-4D97-AF65-F5344CB8AC3E}">
        <p14:creationId xmlns:p14="http://schemas.microsoft.com/office/powerpoint/2010/main" val="65301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D0037D-38E8-537D-D5E3-948F3CE8B989}"/>
              </a:ext>
            </a:extLst>
          </p:cNvPr>
          <p:cNvSpPr txBox="1"/>
          <p:nvPr/>
        </p:nvSpPr>
        <p:spPr>
          <a:xfrm>
            <a:off x="417512" y="1920895"/>
            <a:ext cx="11353800" cy="3016210"/>
          </a:xfrm>
          <a:prstGeom prst="rect">
            <a:avLst/>
          </a:prstGeom>
          <a:noFill/>
        </p:spPr>
        <p:txBody>
          <a:bodyPr wrap="square">
            <a:spAutoFit/>
          </a:bodyPr>
          <a:lstStyle/>
          <a:p>
            <a:r>
              <a:rPr lang="en-US" sz="3800" b="1" i="0" dirty="0">
                <a:effectLst/>
                <a:latin typeface="Maiandra GD" panose="020E0502030308020204" pitchFamily="34" charset="0"/>
              </a:rPr>
              <a:t>The Super Bowl is expected to </a:t>
            </a:r>
            <a:r>
              <a:rPr lang="en-US" sz="3800" b="1" i="0" u="none" strike="noStrike" dirty="0">
                <a:effectLst/>
                <a:latin typeface="Maiandra GD" panose="020E0502030308020204" pitchFamily="34" charset="0"/>
                <a:hlinkClick r:id="rId2">
                  <a:extLst>
                    <a:ext uri="{A12FA001-AC4F-418D-AE19-62706E023703}">
                      <ahyp:hlinkClr xmlns:ahyp="http://schemas.microsoft.com/office/drawing/2018/hyperlinkcolor" val="tx"/>
                    </a:ext>
                  </a:extLst>
                </a:hlinkClick>
              </a:rPr>
              <a:t>generate</a:t>
            </a:r>
            <a:r>
              <a:rPr lang="en-US" sz="3800" b="1" i="0" dirty="0">
                <a:effectLst/>
                <a:latin typeface="Maiandra GD" panose="020E0502030308020204" pitchFamily="34" charset="0"/>
              </a:rPr>
              <a:t> a gross economic impact of $1.1 billion for the Las Vegas economy. That includes a </a:t>
            </a:r>
            <a:r>
              <a:rPr lang="en-US" sz="3800" b="1" i="0" u="none" strike="noStrike" dirty="0">
                <a:effectLst/>
                <a:latin typeface="Maiandra GD" panose="020E0502030308020204" pitchFamily="34" charset="0"/>
                <a:hlinkClick r:id="rId3">
                  <a:extLst>
                    <a:ext uri="{A12FA001-AC4F-418D-AE19-62706E023703}">
                      <ahyp:hlinkClr xmlns:ahyp="http://schemas.microsoft.com/office/drawing/2018/hyperlinkcolor" val="tx"/>
                    </a:ext>
                  </a:extLst>
                </a:hlinkClick>
              </a:rPr>
              <a:t>projected</a:t>
            </a:r>
            <a:r>
              <a:rPr lang="en-US" sz="3800" b="1" i="0" dirty="0">
                <a:effectLst/>
                <a:latin typeface="Maiandra GD" panose="020E0502030308020204" pitchFamily="34" charset="0"/>
              </a:rPr>
              <a:t> 150,000 visitors who are forecast to spend $215 million on food and beverages, hotels, Super Bowl merch, and more.</a:t>
            </a:r>
            <a:endParaRPr lang="en-US" sz="3800" b="1" dirty="0">
              <a:latin typeface="Maiandra GD" panose="020E0502030308020204" pitchFamily="34" charset="0"/>
            </a:endParaRPr>
          </a:p>
        </p:txBody>
      </p:sp>
    </p:spTree>
    <p:extLst>
      <p:ext uri="{BB962C8B-B14F-4D97-AF65-F5344CB8AC3E}">
        <p14:creationId xmlns:p14="http://schemas.microsoft.com/office/powerpoint/2010/main" val="91213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57B7CC-C11B-5851-4479-C75A3BEF9504}"/>
              </a:ext>
            </a:extLst>
          </p:cNvPr>
          <p:cNvSpPr txBox="1"/>
          <p:nvPr/>
        </p:nvSpPr>
        <p:spPr>
          <a:xfrm>
            <a:off x="113505" y="751344"/>
            <a:ext cx="11961813" cy="5355312"/>
          </a:xfrm>
          <a:prstGeom prst="rect">
            <a:avLst/>
          </a:prstGeom>
          <a:noFill/>
        </p:spPr>
        <p:txBody>
          <a:bodyPr wrap="square">
            <a:spAutoFit/>
          </a:bodyPr>
          <a:lstStyle/>
          <a:p>
            <a:r>
              <a:rPr lang="en-US" sz="3800" b="1" i="0" dirty="0">
                <a:effectLst/>
                <a:latin typeface="Maiandra GD" panose="020E0502030308020204" pitchFamily="34" charset="0"/>
              </a:rPr>
              <a:t>Taylor Swift has attended 12 games this NFL season and likely played a significant role in the Chiefs’ last two games setting divisional round and AFC championship viewership records, drawing 50 and 55 million viewers, respectively. A recent MarketWatch </a:t>
            </a:r>
            <a:r>
              <a:rPr lang="en-US" sz="3800" b="1" i="0" u="none" strike="noStrike" dirty="0">
                <a:effectLst/>
                <a:latin typeface="Maiandra GD" panose="020E0502030308020204" pitchFamily="34" charset="0"/>
                <a:hlinkClick r:id="rId2">
                  <a:extLst>
                    <a:ext uri="{A12FA001-AC4F-418D-AE19-62706E023703}">
                      <ahyp:hlinkClr xmlns:ahyp="http://schemas.microsoft.com/office/drawing/2018/hyperlinkcolor" val="tx"/>
                    </a:ext>
                  </a:extLst>
                </a:hlinkClick>
              </a:rPr>
              <a:t>report</a:t>
            </a:r>
            <a:r>
              <a:rPr lang="en-US" sz="3800" b="1" i="0" dirty="0">
                <a:effectLst/>
                <a:latin typeface="Maiandra GD" panose="020E0502030308020204" pitchFamily="34" charset="0"/>
              </a:rPr>
              <a:t> suggests that Swift has already created $122 million of brand value for the NFL, while female viewership of NFL games </a:t>
            </a:r>
            <a:r>
              <a:rPr lang="en-US" sz="3800" b="1" i="0" u="none" strike="noStrike" dirty="0">
                <a:effectLst/>
                <a:latin typeface="Maiandra GD" panose="020E0502030308020204" pitchFamily="34" charset="0"/>
                <a:hlinkClick r:id="rId3">
                  <a:extLst>
                    <a:ext uri="{A12FA001-AC4F-418D-AE19-62706E023703}">
                      <ahyp:hlinkClr xmlns:ahyp="http://schemas.microsoft.com/office/drawing/2018/hyperlinkcolor" val="tx"/>
                    </a:ext>
                  </a:extLst>
                </a:hlinkClick>
              </a:rPr>
              <a:t>has increased</a:t>
            </a:r>
            <a:r>
              <a:rPr lang="en-US" sz="3800" b="1" i="0" dirty="0">
                <a:effectLst/>
                <a:latin typeface="Maiandra GD" panose="020E0502030308020204" pitchFamily="34" charset="0"/>
              </a:rPr>
              <a:t> by more than 2 million since Swift’s first game appearance.</a:t>
            </a:r>
            <a:endParaRPr lang="en-US" sz="3800" b="1" dirty="0">
              <a:latin typeface="Maiandra GD" panose="020E0502030308020204" pitchFamily="34" charset="0"/>
            </a:endParaRPr>
          </a:p>
        </p:txBody>
      </p:sp>
    </p:spTree>
    <p:extLst>
      <p:ext uri="{BB962C8B-B14F-4D97-AF65-F5344CB8AC3E}">
        <p14:creationId xmlns:p14="http://schemas.microsoft.com/office/powerpoint/2010/main" val="253420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1 Corinthians 9:16-27</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Being a Winner</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D7A9C1-0501-C94E-697F-71C823E8B71F}"/>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16 </a:t>
            </a:r>
            <a:r>
              <a:rPr lang="en-US" sz="3800" b="1" dirty="0">
                <a:effectLst/>
                <a:latin typeface="Maiandra GD" panose="020E0502030308020204" pitchFamily="34" charset="0"/>
              </a:rPr>
              <a:t>For if I [merely] preach the gospel, I have nothing to boast about, for I am compelled [that is, absolutely obligated to do it]. Woe to me if I do not preach the good news [of salvation]! </a:t>
            </a:r>
            <a:r>
              <a:rPr lang="en-US" sz="3800" b="1" baseline="30000" dirty="0">
                <a:effectLst/>
                <a:latin typeface="Maiandra GD" panose="020E0502030308020204" pitchFamily="34" charset="0"/>
              </a:rPr>
              <a:t>17 </a:t>
            </a:r>
            <a:r>
              <a:rPr lang="en-US" sz="3800" b="1" dirty="0">
                <a:effectLst/>
                <a:latin typeface="Maiandra GD" panose="020E0502030308020204" pitchFamily="34" charset="0"/>
              </a:rPr>
              <a:t>For if I do this work of my own free will, then I have a reward; but if it is not of my will [but by God’s choosing], I have been entrusted with a [sacred] stewardship.</a:t>
            </a:r>
            <a:endParaRPr lang="en-US" sz="3800" b="1" dirty="0">
              <a:latin typeface="Maiandra GD" panose="020E0502030308020204" pitchFamily="34" charset="0"/>
            </a:endParaRPr>
          </a:p>
        </p:txBody>
      </p:sp>
    </p:spTree>
    <p:extLst>
      <p:ext uri="{BB962C8B-B14F-4D97-AF65-F5344CB8AC3E}">
        <p14:creationId xmlns:p14="http://schemas.microsoft.com/office/powerpoint/2010/main" val="427478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2E0F18-8321-A243-2574-FE796F7B33A9}"/>
              </a:ext>
            </a:extLst>
          </p:cNvPr>
          <p:cNvSpPr txBox="1"/>
          <p:nvPr/>
        </p:nvSpPr>
        <p:spPr>
          <a:xfrm>
            <a:off x="74612" y="2213282"/>
            <a:ext cx="12114213" cy="2431435"/>
          </a:xfrm>
          <a:prstGeom prst="rect">
            <a:avLst/>
          </a:prstGeom>
          <a:noFill/>
        </p:spPr>
        <p:txBody>
          <a:bodyPr wrap="square">
            <a:spAutoFit/>
          </a:bodyPr>
          <a:lstStyle/>
          <a:p>
            <a:r>
              <a:rPr lang="en-US" sz="3800" b="1" i="0" baseline="30000" dirty="0">
                <a:effectLst/>
                <a:latin typeface="Maiandra GD" panose="020E0502030308020204" pitchFamily="34" charset="0"/>
              </a:rPr>
              <a:t>18 </a:t>
            </a:r>
            <a:r>
              <a:rPr lang="en-US" sz="3800" b="1" i="0" dirty="0">
                <a:effectLst/>
                <a:latin typeface="Maiandra GD" panose="020E0502030308020204" pitchFamily="34" charset="0"/>
              </a:rPr>
              <a:t>What then is my reward? [Just this:] that, when I preach the gospel, I may offer the gospel without charge [to everyone], so as not to take advantage of my rights [as a preacher and apostle] in [preaching] the gospel.</a:t>
            </a:r>
            <a:endParaRPr lang="en-US" sz="3800" b="1" dirty="0">
              <a:latin typeface="Maiandra GD" panose="020E0502030308020204" pitchFamily="34" charset="0"/>
            </a:endParaRPr>
          </a:p>
        </p:txBody>
      </p:sp>
    </p:spTree>
    <p:extLst>
      <p:ext uri="{BB962C8B-B14F-4D97-AF65-F5344CB8AC3E}">
        <p14:creationId xmlns:p14="http://schemas.microsoft.com/office/powerpoint/2010/main" val="331434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DEB575-7B99-9A11-E1FE-A13A5DBA1C56}"/>
              </a:ext>
            </a:extLst>
          </p:cNvPr>
          <p:cNvSpPr txBox="1"/>
          <p:nvPr/>
        </p:nvSpPr>
        <p:spPr>
          <a:xfrm>
            <a:off x="74612" y="1674673"/>
            <a:ext cx="12039600" cy="3508653"/>
          </a:xfrm>
          <a:prstGeom prst="rect">
            <a:avLst/>
          </a:prstGeom>
          <a:noFill/>
        </p:spPr>
        <p:txBody>
          <a:bodyPr wrap="square">
            <a:spAutoFit/>
          </a:bodyPr>
          <a:lstStyle/>
          <a:p>
            <a:r>
              <a:rPr lang="en-US" sz="3700" b="1" i="0" baseline="30000" dirty="0">
                <a:effectLst/>
                <a:latin typeface="Maiandra GD" panose="020E0502030308020204" pitchFamily="34" charset="0"/>
              </a:rPr>
              <a:t>19 </a:t>
            </a:r>
            <a:r>
              <a:rPr lang="en-US" sz="3700" b="1" i="0" dirty="0">
                <a:effectLst/>
                <a:latin typeface="Maiandra GD" panose="020E0502030308020204" pitchFamily="34" charset="0"/>
              </a:rPr>
              <a:t>For though I am free from all men, I have made myself a slave to everyone, so that I may win more [for Christ]. </a:t>
            </a:r>
            <a:r>
              <a:rPr lang="en-US" sz="3700" b="1" i="0" baseline="30000" dirty="0">
                <a:effectLst/>
                <a:latin typeface="Maiandra GD" panose="020E0502030308020204" pitchFamily="34" charset="0"/>
              </a:rPr>
              <a:t>20 </a:t>
            </a:r>
            <a:r>
              <a:rPr lang="en-US" sz="3700" b="1" i="0" dirty="0">
                <a:effectLst/>
                <a:latin typeface="Maiandra GD" panose="020E0502030308020204" pitchFamily="34" charset="0"/>
              </a:rPr>
              <a:t>To the Jews I became as a Jew, so that I might win Jews [for Christ]; to men under the Law, [I became] as one under the Law, though not being under the Law myself, so that I might win those who are under the Law. </a:t>
            </a:r>
            <a:endParaRPr lang="en-US" sz="3700" b="1" dirty="0">
              <a:latin typeface="Maiandra GD" panose="020E0502030308020204" pitchFamily="34" charset="0"/>
            </a:endParaRPr>
          </a:p>
        </p:txBody>
      </p:sp>
    </p:spTree>
    <p:extLst>
      <p:ext uri="{BB962C8B-B14F-4D97-AF65-F5344CB8AC3E}">
        <p14:creationId xmlns:p14="http://schemas.microsoft.com/office/powerpoint/2010/main" val="182080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1093</TotalTime>
  <Words>869</Words>
  <Application>Microsoft Office PowerPoint</Application>
  <PresentationFormat>Custom</PresentationFormat>
  <Paragraphs>19</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Winner</dc:title>
  <dc:creator>Joel Flowers</dc:creator>
  <cp:lastModifiedBy>Joe Puetz</cp:lastModifiedBy>
  <cp:revision>41</cp:revision>
  <cp:lastPrinted>2020-07-05T12:00:34Z</cp:lastPrinted>
  <dcterms:created xsi:type="dcterms:W3CDTF">2018-06-30T22:09:46Z</dcterms:created>
  <dcterms:modified xsi:type="dcterms:W3CDTF">2024-02-11T00:21:15Z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