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4"/>
  </p:notesMasterIdLst>
  <p:handoutMasterIdLst>
    <p:handoutMasterId r:id="rId15"/>
  </p:handoutMasterIdLst>
  <p:sldIdLst>
    <p:sldId id="327" r:id="rId6"/>
    <p:sldId id="391" r:id="rId7"/>
    <p:sldId id="392" r:id="rId8"/>
    <p:sldId id="393" r:id="rId9"/>
    <p:sldId id="394" r:id="rId10"/>
    <p:sldId id="395" r:id="rId11"/>
    <p:sldId id="396" r:id="rId12"/>
    <p:sldId id="397" r:id="rId13"/>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58" autoAdjust="0"/>
    <p:restoredTop sz="94280" autoAdjust="0"/>
  </p:normalViewPr>
  <p:slideViewPr>
    <p:cSldViewPr>
      <p:cViewPr varScale="1">
        <p:scale>
          <a:sx n="105" d="100"/>
          <a:sy n="105" d="100"/>
        </p:scale>
        <p:origin x="798"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9" tIns="47105" rIns="94209" bIns="47105" rtlCol="0"/>
          <a:lstStyle>
            <a:lvl1pPr algn="l">
              <a:defRPr sz="1200"/>
            </a:lvl1pPr>
          </a:lstStyle>
          <a:p>
            <a:endParaRPr/>
          </a:p>
        </p:txBody>
      </p:sp>
      <p:sp>
        <p:nvSpPr>
          <p:cNvPr id="3" name="Date Placeholder 2"/>
          <p:cNvSpPr>
            <a:spLocks noGrp="1"/>
          </p:cNvSpPr>
          <p:nvPr>
            <p:ph type="dt" sz="quarter" idx="1"/>
          </p:nvPr>
        </p:nvSpPr>
        <p:spPr>
          <a:xfrm>
            <a:off x="4023094" y="0"/>
            <a:ext cx="3077739" cy="469424"/>
          </a:xfrm>
          <a:prstGeom prst="rect">
            <a:avLst/>
          </a:prstGeom>
        </p:spPr>
        <p:txBody>
          <a:bodyPr vert="horz" lIns="94209" tIns="47105" rIns="94209" bIns="47105" rtlCol="0"/>
          <a:lstStyle>
            <a:lvl1pPr algn="r">
              <a:defRPr sz="1200"/>
            </a:lvl1pPr>
          </a:lstStyle>
          <a:p>
            <a:fld id="{4954C6E1-AF92-4FB7-A013-0B520EBC30AE}" type="datetimeFigureOut">
              <a:rPr lang="en-US"/>
              <a:t>2/17/2024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09" tIns="47105" rIns="94209" bIns="47105" rtlCol="0" anchor="b"/>
          <a:lstStyle>
            <a:lvl1pPr algn="l">
              <a:defRPr sz="1200"/>
            </a:lvl1pPr>
          </a:lstStyle>
          <a:p>
            <a:endParaRPr/>
          </a:p>
        </p:txBody>
      </p:sp>
      <p:sp>
        <p:nvSpPr>
          <p:cNvPr id="5" name="Slide Number Placeholder 4"/>
          <p:cNvSpPr>
            <a:spLocks noGrp="1"/>
          </p:cNvSpPr>
          <p:nvPr>
            <p:ph type="sldNum" sz="quarter" idx="3"/>
          </p:nvPr>
        </p:nvSpPr>
        <p:spPr>
          <a:xfrm>
            <a:off x="4023094" y="8917422"/>
            <a:ext cx="3077739" cy="469424"/>
          </a:xfrm>
          <a:prstGeom prst="rect">
            <a:avLst/>
          </a:prstGeom>
        </p:spPr>
        <p:txBody>
          <a:bodyPr vert="horz" lIns="94209" tIns="47105" rIns="94209" bIns="47105"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9" tIns="47105" rIns="94209" bIns="47105" rtlCol="0"/>
          <a:lstStyle>
            <a:lvl1pPr algn="l">
              <a:defRPr sz="1200"/>
            </a:lvl1pPr>
          </a:lstStyle>
          <a:p>
            <a:endParaRPr/>
          </a:p>
        </p:txBody>
      </p:sp>
      <p:sp>
        <p:nvSpPr>
          <p:cNvPr id="3" name="Date Placeholder 2"/>
          <p:cNvSpPr>
            <a:spLocks noGrp="1"/>
          </p:cNvSpPr>
          <p:nvPr>
            <p:ph type="dt" idx="1"/>
          </p:nvPr>
        </p:nvSpPr>
        <p:spPr>
          <a:xfrm>
            <a:off x="4023094" y="0"/>
            <a:ext cx="3077739" cy="469424"/>
          </a:xfrm>
          <a:prstGeom prst="rect">
            <a:avLst/>
          </a:prstGeom>
        </p:spPr>
        <p:txBody>
          <a:bodyPr vert="horz" lIns="94209" tIns="47105" rIns="94209" bIns="47105" rtlCol="0"/>
          <a:lstStyle>
            <a:lvl1pPr algn="r">
              <a:defRPr sz="1200"/>
            </a:lvl1pPr>
          </a:lstStyle>
          <a:p>
            <a:fld id="{95C10850-0874-4A61-99B4-D613C5E8D9EA}" type="datetimeFigureOut">
              <a:rPr lang="en-US"/>
              <a:t>2/17/2024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09" tIns="47105" rIns="94209" bIns="47105"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09" tIns="47105" rIns="94209" bIns="47105"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09" tIns="47105" rIns="94209" bIns="47105" rtlCol="0" anchor="b"/>
          <a:lstStyle>
            <a:lvl1pPr algn="l">
              <a:defRPr sz="1200"/>
            </a:lvl1pPr>
          </a:lstStyle>
          <a:p>
            <a:endParaRPr/>
          </a:p>
        </p:txBody>
      </p:sp>
      <p:sp>
        <p:nvSpPr>
          <p:cNvPr id="7" name="Slide Number Placeholder 6"/>
          <p:cNvSpPr>
            <a:spLocks noGrp="1"/>
          </p:cNvSpPr>
          <p:nvPr>
            <p:ph type="sldNum" sz="quarter" idx="5"/>
          </p:nvPr>
        </p:nvSpPr>
        <p:spPr>
          <a:xfrm>
            <a:off x="4023094" y="8917422"/>
            <a:ext cx="3077739" cy="469424"/>
          </a:xfrm>
          <a:prstGeom prst="rect">
            <a:avLst/>
          </a:prstGeom>
        </p:spPr>
        <p:txBody>
          <a:bodyPr vert="horz" lIns="94209" tIns="47105" rIns="94209" bIns="47105"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2/17/2024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2/17/2024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2484319731"/>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2/17/2024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091452367"/>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2/17/2024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820263663"/>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2/17/2024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227013294"/>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2/17/2024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483205378"/>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2/17/2024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07081338"/>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806446"/>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2/17/2024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129721394"/>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330592624"/>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372821190"/>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2/17/2024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870773602"/>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2/17/2024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487137200"/>
      </p:ext>
    </p:extLst>
  </p:cSld>
  <p:clrMapOvr>
    <a:masterClrMapping/>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2/17/2024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2/17/2024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2/17/2024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2/17/2024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2/17/2024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2/17/2024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3721642747"/>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rgbClr val="335B74">
                <a:lumMod val="90000"/>
                <a:lumOff val="10000"/>
              </a:srgbClr>
            </a:gs>
            <a:gs pos="71000">
              <a:srgbClr val="1E3A4B">
                <a:lumMod val="90000"/>
                <a:lumOff val="10000"/>
              </a:srgbClr>
            </a:gs>
            <a:gs pos="100000">
              <a:srgbClr val="051017">
                <a:lumMod val="90000"/>
                <a:lumOff val="10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1 Corinthians </a:t>
            </a:r>
            <a:r>
              <a:rPr lang="en-US" sz="3601" b="1" dirty="0">
                <a:solidFill>
                  <a:prstClr val="white"/>
                </a:solidFill>
                <a:latin typeface="Maiandra GD" panose="020E0502030308020204" pitchFamily="34" charset="0"/>
              </a:rPr>
              <a:t>13; 1 John 4:7-9</a:t>
            </a:r>
            <a:r>
              <a:rPr kumimoji="0" lang="en-US" sz="3600" b="0" i="0" u="none" strike="noStrike" kern="1200" cap="none" spc="0" normalizeH="0" baseline="0" noProof="0" dirty="0">
                <a:ln>
                  <a:noFill/>
                </a:ln>
                <a:solidFill>
                  <a:prstClr val="white"/>
                </a:solidFill>
                <a:effectLst/>
                <a:uLnTx/>
                <a:uFillTx/>
                <a:latin typeface="Cambria"/>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1" y="2133600"/>
            <a:ext cx="12115782" cy="1782026"/>
            <a:chOff x="919903" y="1752600"/>
            <a:chExt cx="10287000" cy="17820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7820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4800" b="1" dirty="0">
                  <a:solidFill>
                    <a:prstClr val="white"/>
                  </a:solidFill>
                  <a:latin typeface="Californian FB" panose="0207040306080B030204" pitchFamily="18" charset="0"/>
                </a:rPr>
                <a:t>Everything Done in Love</a:t>
              </a:r>
              <a:endParaRPr kumimoji="0" lang="en-US" sz="6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57150">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0787C0-C6AC-0DA3-47BF-FE9AB59CE00F}"/>
              </a:ext>
            </a:extLst>
          </p:cNvPr>
          <p:cNvSpPr txBox="1"/>
          <p:nvPr/>
        </p:nvSpPr>
        <p:spPr>
          <a:xfrm>
            <a:off x="74612" y="-76200"/>
            <a:ext cx="12039600" cy="7325082"/>
          </a:xfrm>
          <a:prstGeom prst="rect">
            <a:avLst/>
          </a:prstGeom>
          <a:noFill/>
        </p:spPr>
        <p:txBody>
          <a:bodyPr wrap="square">
            <a:spAutoFit/>
          </a:bodyPr>
          <a:lstStyle/>
          <a:p>
            <a:pPr algn="l"/>
            <a:r>
              <a:rPr lang="en-US" sz="3800" b="1" i="1" u="sng" dirty="0">
                <a:effectLst/>
                <a:latin typeface="Maiandra GD" panose="020E0502030308020204" pitchFamily="34" charset="0"/>
              </a:rPr>
              <a:t>The Excellence of Love</a:t>
            </a:r>
          </a:p>
          <a:p>
            <a:pPr algn="l"/>
            <a:endParaRPr lang="en-US" sz="1800" b="1" dirty="0">
              <a:effectLst/>
              <a:latin typeface="Maiandra GD" panose="020E0502030308020204" pitchFamily="34" charset="0"/>
            </a:endParaRPr>
          </a:p>
          <a:p>
            <a:pPr algn="l"/>
            <a:r>
              <a:rPr lang="en-US" sz="3600" b="1" dirty="0">
                <a:effectLst/>
                <a:latin typeface="Maiandra GD" panose="020E0502030308020204" pitchFamily="34" charset="0"/>
              </a:rPr>
              <a:t>13 If I speak with the tongues of men and of angels, but have not love [for others growing out of God’s love for me], then I have become only a noisy gong or a clanging cymbal [just an annoying distraction]. </a:t>
            </a:r>
            <a:r>
              <a:rPr lang="en-US" sz="3600" b="1" baseline="30000" dirty="0">
                <a:effectLst/>
                <a:latin typeface="Maiandra GD" panose="020E0502030308020204" pitchFamily="34" charset="0"/>
              </a:rPr>
              <a:t>2 </a:t>
            </a:r>
            <a:r>
              <a:rPr lang="en-US" sz="3600" b="1" dirty="0">
                <a:effectLst/>
                <a:latin typeface="Maiandra GD" panose="020E0502030308020204" pitchFamily="34" charset="0"/>
              </a:rPr>
              <a:t>And if I have the gift of prophecy [and speak a new message from God to the people], and understand all mysteries, and [possess] all knowledge; and if I have all [sufficient] faith so that I can remove mountains, but do not have love [reaching out to others], I am nothing. </a:t>
            </a:r>
            <a:r>
              <a:rPr lang="en-US" sz="3600" b="1" baseline="30000" dirty="0">
                <a:effectLst/>
                <a:latin typeface="Maiandra GD" panose="020E0502030308020204" pitchFamily="34" charset="0"/>
              </a:rPr>
              <a:t>3 </a:t>
            </a:r>
            <a:r>
              <a:rPr lang="en-US" sz="3600" b="1" dirty="0">
                <a:effectLst/>
                <a:latin typeface="Maiandra GD" panose="020E0502030308020204" pitchFamily="34" charset="0"/>
              </a:rPr>
              <a:t>If I give all my possessions to feed the poor, and if I surrender my body to be burned, but do not have love, it does me no good at all.</a:t>
            </a:r>
          </a:p>
        </p:txBody>
      </p:sp>
    </p:spTree>
    <p:extLst>
      <p:ext uri="{BB962C8B-B14F-4D97-AF65-F5344CB8AC3E}">
        <p14:creationId xmlns:p14="http://schemas.microsoft.com/office/powerpoint/2010/main" val="3014975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FDF8CB-024A-62BD-D0D9-7A6C11587920}"/>
              </a:ext>
            </a:extLst>
          </p:cNvPr>
          <p:cNvSpPr txBox="1"/>
          <p:nvPr/>
        </p:nvSpPr>
        <p:spPr>
          <a:xfrm>
            <a:off x="74612" y="166568"/>
            <a:ext cx="12039600" cy="6524863"/>
          </a:xfrm>
          <a:prstGeom prst="rect">
            <a:avLst/>
          </a:prstGeom>
          <a:noFill/>
        </p:spPr>
        <p:txBody>
          <a:bodyPr wrap="square">
            <a:spAutoFit/>
          </a:bodyPr>
          <a:lstStyle/>
          <a:p>
            <a:r>
              <a:rPr lang="en-US" sz="3800" b="1" baseline="30000" dirty="0">
                <a:effectLst/>
                <a:latin typeface="Maiandra GD" panose="020E0502030308020204" pitchFamily="34" charset="0"/>
              </a:rPr>
              <a:t>4 </a:t>
            </a:r>
            <a:r>
              <a:rPr lang="en-US" sz="3800" b="1" dirty="0">
                <a:effectLst/>
                <a:latin typeface="Maiandra GD" panose="020E0502030308020204" pitchFamily="34" charset="0"/>
              </a:rPr>
              <a:t>Love endures with patience and serenity, love is kind and thoughtful, and is not jealous or envious; love does not brag and is not proud or arrogant. </a:t>
            </a:r>
            <a:r>
              <a:rPr lang="en-US" sz="3800" b="1" baseline="30000" dirty="0">
                <a:effectLst/>
                <a:latin typeface="Maiandra GD" panose="020E0502030308020204" pitchFamily="34" charset="0"/>
              </a:rPr>
              <a:t>5 </a:t>
            </a:r>
            <a:r>
              <a:rPr lang="en-US" sz="3800" b="1" dirty="0">
                <a:effectLst/>
                <a:latin typeface="Maiandra GD" panose="020E0502030308020204" pitchFamily="34" charset="0"/>
              </a:rPr>
              <a:t>It is not rude; it is not self-seeking, it is not provoked [nor overly sensitive and easily angered]; it does not take into account a wrong endured. </a:t>
            </a:r>
            <a:r>
              <a:rPr lang="en-US" sz="3800" b="1" baseline="30000" dirty="0">
                <a:effectLst/>
                <a:latin typeface="Maiandra GD" panose="020E0502030308020204" pitchFamily="34" charset="0"/>
              </a:rPr>
              <a:t>6 </a:t>
            </a:r>
            <a:r>
              <a:rPr lang="en-US" sz="3800" b="1" dirty="0">
                <a:effectLst/>
                <a:latin typeface="Maiandra GD" panose="020E0502030308020204" pitchFamily="34" charset="0"/>
              </a:rPr>
              <a:t>It does not rejoice at injustice, but rejoices with the truth [when right and truth prevail]. </a:t>
            </a:r>
            <a:r>
              <a:rPr lang="en-US" sz="3800" b="1" baseline="30000" dirty="0">
                <a:effectLst/>
                <a:latin typeface="Maiandra GD" panose="020E0502030308020204" pitchFamily="34" charset="0"/>
              </a:rPr>
              <a:t>7 </a:t>
            </a:r>
            <a:r>
              <a:rPr lang="en-US" sz="3800" b="1" dirty="0">
                <a:effectLst/>
                <a:latin typeface="Maiandra GD" panose="020E0502030308020204" pitchFamily="34" charset="0"/>
              </a:rPr>
              <a:t>Love bears all things [regardless of what comes], believes all things [looking for the best in each one], hopes all things [remaining steadfast during difficult times], endures all things [without weakening].</a:t>
            </a:r>
            <a:endParaRPr lang="en-US" sz="3800" b="1" dirty="0">
              <a:latin typeface="Maiandra GD" panose="020E0502030308020204" pitchFamily="34" charset="0"/>
            </a:endParaRPr>
          </a:p>
        </p:txBody>
      </p:sp>
    </p:spTree>
    <p:extLst>
      <p:ext uri="{BB962C8B-B14F-4D97-AF65-F5344CB8AC3E}">
        <p14:creationId xmlns:p14="http://schemas.microsoft.com/office/powerpoint/2010/main" val="2047349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3781BB-FD30-E3E6-0BCD-497038F08F70}"/>
              </a:ext>
            </a:extLst>
          </p:cNvPr>
          <p:cNvSpPr txBox="1"/>
          <p:nvPr/>
        </p:nvSpPr>
        <p:spPr>
          <a:xfrm>
            <a:off x="74611" y="1043731"/>
            <a:ext cx="12039601" cy="4770537"/>
          </a:xfrm>
          <a:prstGeom prst="rect">
            <a:avLst/>
          </a:prstGeom>
          <a:noFill/>
        </p:spPr>
        <p:txBody>
          <a:bodyPr wrap="square">
            <a:spAutoFit/>
          </a:bodyPr>
          <a:lstStyle/>
          <a:p>
            <a:r>
              <a:rPr lang="en-US" sz="3800" b="1" baseline="30000" dirty="0">
                <a:effectLst/>
                <a:latin typeface="Maiandra GD" panose="020E0502030308020204" pitchFamily="34" charset="0"/>
              </a:rPr>
              <a:t>8 </a:t>
            </a:r>
            <a:r>
              <a:rPr lang="en-US" sz="3800" b="1" dirty="0">
                <a:effectLst/>
                <a:latin typeface="Maiandra GD" panose="020E0502030308020204" pitchFamily="34" charset="0"/>
              </a:rPr>
              <a:t>Love never fails [it never fades nor ends]. But as for prophecies, they will pass away; as for tongues, they will cease; as for the gift of special knowledge, it will pass away. </a:t>
            </a:r>
            <a:r>
              <a:rPr lang="en-US" sz="3800" b="1" baseline="30000" dirty="0">
                <a:effectLst/>
                <a:latin typeface="Maiandra GD" panose="020E0502030308020204" pitchFamily="34" charset="0"/>
              </a:rPr>
              <a:t>9 </a:t>
            </a:r>
            <a:r>
              <a:rPr lang="en-US" sz="3800" b="1" dirty="0">
                <a:effectLst/>
                <a:latin typeface="Maiandra GD" panose="020E0502030308020204" pitchFamily="34" charset="0"/>
              </a:rPr>
              <a:t>For we know in part, and we prophesy </a:t>
            </a:r>
          </a:p>
          <a:p>
            <a:r>
              <a:rPr lang="en-US" sz="3800" b="1" dirty="0">
                <a:effectLst/>
                <a:latin typeface="Maiandra GD" panose="020E0502030308020204" pitchFamily="34" charset="0"/>
              </a:rPr>
              <a:t>in part [for our knowledge is fragmentary and</a:t>
            </a:r>
            <a:r>
              <a:rPr lang="en-US" sz="3800" b="1" dirty="0">
                <a:latin typeface="Maiandra GD" panose="020E0502030308020204" pitchFamily="34" charset="0"/>
              </a:rPr>
              <a:t> </a:t>
            </a:r>
            <a:r>
              <a:rPr lang="en-US" sz="3800" b="1" dirty="0">
                <a:effectLst/>
                <a:latin typeface="Maiandra GD" panose="020E0502030308020204" pitchFamily="34" charset="0"/>
              </a:rPr>
              <a:t>incomplete].</a:t>
            </a:r>
            <a:r>
              <a:rPr lang="en-US" sz="3800" b="1" dirty="0">
                <a:latin typeface="Maiandra GD" panose="020E0502030308020204" pitchFamily="34" charset="0"/>
              </a:rPr>
              <a:t> </a:t>
            </a:r>
            <a:r>
              <a:rPr lang="en-US" sz="3800" b="1" baseline="30000" dirty="0">
                <a:effectLst/>
                <a:latin typeface="Maiandra GD" panose="020E0502030308020204" pitchFamily="34" charset="0"/>
              </a:rPr>
              <a:t>10 </a:t>
            </a:r>
            <a:r>
              <a:rPr lang="en-US" sz="3800" b="1" dirty="0">
                <a:effectLst/>
                <a:latin typeface="Maiandra GD" panose="020E0502030308020204" pitchFamily="34" charset="0"/>
              </a:rPr>
              <a:t>But when that which is complete and </a:t>
            </a:r>
          </a:p>
          <a:p>
            <a:r>
              <a:rPr lang="en-US" sz="3800" b="1" dirty="0">
                <a:effectLst/>
                <a:latin typeface="Maiandra GD" panose="020E0502030308020204" pitchFamily="34" charset="0"/>
              </a:rPr>
              <a:t>perfect comes, that which is incomplete and partial will pass away.</a:t>
            </a:r>
            <a:endParaRPr lang="en-US" sz="3800" b="1" dirty="0">
              <a:latin typeface="Maiandra GD" panose="020E0502030308020204" pitchFamily="34" charset="0"/>
            </a:endParaRPr>
          </a:p>
        </p:txBody>
      </p:sp>
    </p:spTree>
    <p:extLst>
      <p:ext uri="{BB962C8B-B14F-4D97-AF65-F5344CB8AC3E}">
        <p14:creationId xmlns:p14="http://schemas.microsoft.com/office/powerpoint/2010/main" val="2160508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F2EC5D-A700-DF75-54E8-4ED40C16D161}"/>
              </a:ext>
            </a:extLst>
          </p:cNvPr>
          <p:cNvSpPr txBox="1"/>
          <p:nvPr/>
        </p:nvSpPr>
        <p:spPr>
          <a:xfrm>
            <a:off x="74612" y="751344"/>
            <a:ext cx="12039600" cy="5355312"/>
          </a:xfrm>
          <a:prstGeom prst="rect">
            <a:avLst/>
          </a:prstGeom>
          <a:noFill/>
        </p:spPr>
        <p:txBody>
          <a:bodyPr wrap="square">
            <a:spAutoFit/>
          </a:bodyPr>
          <a:lstStyle/>
          <a:p>
            <a:r>
              <a:rPr lang="en-US" sz="3800" b="1" dirty="0">
                <a:effectLst/>
                <a:latin typeface="Maiandra GD" panose="020E0502030308020204" pitchFamily="34" charset="0"/>
              </a:rPr>
              <a:t> </a:t>
            </a:r>
            <a:r>
              <a:rPr lang="en-US" sz="3800" b="1" baseline="30000" dirty="0">
                <a:effectLst/>
                <a:latin typeface="Maiandra GD" panose="020E0502030308020204" pitchFamily="34" charset="0"/>
              </a:rPr>
              <a:t>11 </a:t>
            </a:r>
            <a:r>
              <a:rPr lang="en-US" sz="3800" b="1" dirty="0">
                <a:effectLst/>
                <a:latin typeface="Maiandra GD" panose="020E0502030308020204" pitchFamily="34" charset="0"/>
              </a:rPr>
              <a:t>When I was a child, I talked like a child, I thought </a:t>
            </a:r>
          </a:p>
          <a:p>
            <a:r>
              <a:rPr lang="en-US" sz="3800" b="1" dirty="0">
                <a:effectLst/>
                <a:latin typeface="Maiandra GD" panose="020E0502030308020204" pitchFamily="34" charset="0"/>
              </a:rPr>
              <a:t>like a child, I reasoned like a child; when I became a man, I did away with childish things. </a:t>
            </a:r>
            <a:r>
              <a:rPr lang="en-US" sz="3800" b="1" baseline="30000" dirty="0">
                <a:effectLst/>
                <a:latin typeface="Maiandra GD" panose="020E0502030308020204" pitchFamily="34" charset="0"/>
              </a:rPr>
              <a:t>12 </a:t>
            </a:r>
            <a:r>
              <a:rPr lang="en-US" sz="3800" b="1" dirty="0">
                <a:effectLst/>
                <a:latin typeface="Maiandra GD" panose="020E0502030308020204" pitchFamily="34" charset="0"/>
              </a:rPr>
              <a:t>For now [in </a:t>
            </a:r>
          </a:p>
          <a:p>
            <a:r>
              <a:rPr lang="en-US" sz="3800" b="1" dirty="0">
                <a:effectLst/>
                <a:latin typeface="Maiandra GD" panose="020E0502030308020204" pitchFamily="34" charset="0"/>
              </a:rPr>
              <a:t>this time of imperfection] we see in a mirror dimly [a blurred reflection, a riddle, an enigma], but then [when the time of perfection comes we will see reality] face to face. Now I know in part [just in fragments], but then I will know fully, just as I have been fully known [by God].</a:t>
            </a:r>
            <a:endParaRPr lang="en-US" sz="3800" b="1" dirty="0">
              <a:latin typeface="Maiandra GD" panose="020E0502030308020204" pitchFamily="34" charset="0"/>
            </a:endParaRPr>
          </a:p>
        </p:txBody>
      </p:sp>
    </p:spTree>
    <p:extLst>
      <p:ext uri="{BB962C8B-B14F-4D97-AF65-F5344CB8AC3E}">
        <p14:creationId xmlns:p14="http://schemas.microsoft.com/office/powerpoint/2010/main" val="3666609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5C982F-8E78-CC36-D626-DF92189DCB70}"/>
              </a:ext>
            </a:extLst>
          </p:cNvPr>
          <p:cNvSpPr txBox="1"/>
          <p:nvPr/>
        </p:nvSpPr>
        <p:spPr>
          <a:xfrm>
            <a:off x="74612" y="1920895"/>
            <a:ext cx="12039600" cy="3016210"/>
          </a:xfrm>
          <a:prstGeom prst="rect">
            <a:avLst/>
          </a:prstGeom>
          <a:noFill/>
        </p:spPr>
        <p:txBody>
          <a:bodyPr wrap="square">
            <a:spAutoFit/>
          </a:bodyPr>
          <a:lstStyle/>
          <a:p>
            <a:pPr algn="l"/>
            <a:r>
              <a:rPr lang="en-US" sz="3800" b="1" baseline="30000" dirty="0">
                <a:effectLst/>
                <a:latin typeface="Maiandra GD" panose="020E0502030308020204" pitchFamily="34" charset="0"/>
              </a:rPr>
              <a:t>13 </a:t>
            </a:r>
            <a:r>
              <a:rPr lang="en-US" sz="3800" b="1" dirty="0">
                <a:effectLst/>
                <a:latin typeface="Maiandra GD" panose="020E0502030308020204" pitchFamily="34" charset="0"/>
              </a:rPr>
              <a:t>And now there remain: faith [abiding trust in God and His promises], hope [confident expectation of eternal salvation], love [unselfish love for others growing out of God’s love for me], these three [the choicest graces]; but the greatest of these is love.</a:t>
            </a:r>
          </a:p>
        </p:txBody>
      </p:sp>
    </p:spTree>
    <p:extLst>
      <p:ext uri="{BB962C8B-B14F-4D97-AF65-F5344CB8AC3E}">
        <p14:creationId xmlns:p14="http://schemas.microsoft.com/office/powerpoint/2010/main" val="3552327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F326F4-DADC-87B3-711A-1F5D17FA71B4}"/>
              </a:ext>
            </a:extLst>
          </p:cNvPr>
          <p:cNvSpPr txBox="1"/>
          <p:nvPr/>
        </p:nvSpPr>
        <p:spPr>
          <a:xfrm>
            <a:off x="74612" y="859065"/>
            <a:ext cx="12039600" cy="5139869"/>
          </a:xfrm>
          <a:prstGeom prst="rect">
            <a:avLst/>
          </a:prstGeom>
          <a:noFill/>
        </p:spPr>
        <p:txBody>
          <a:bodyPr wrap="square">
            <a:spAutoFit/>
          </a:bodyPr>
          <a:lstStyle/>
          <a:p>
            <a:pPr algn="l"/>
            <a:r>
              <a:rPr lang="en-US" sz="4000" b="1" i="1" u="sng" dirty="0">
                <a:effectLst/>
                <a:latin typeface="Maiandra GD" panose="020E0502030308020204" pitchFamily="34" charset="0"/>
              </a:rPr>
              <a:t>God Is Love</a:t>
            </a:r>
          </a:p>
          <a:p>
            <a:pPr algn="l"/>
            <a:endParaRPr lang="en-US" sz="1800" b="1" dirty="0">
              <a:effectLst/>
              <a:latin typeface="Maiandra GD" panose="020E0502030308020204" pitchFamily="34" charset="0"/>
            </a:endParaRPr>
          </a:p>
          <a:p>
            <a:pPr algn="l"/>
            <a:r>
              <a:rPr lang="en-US" sz="3800" b="1" baseline="30000" dirty="0">
                <a:effectLst/>
                <a:latin typeface="Maiandra GD" panose="020E0502030308020204" pitchFamily="34" charset="0"/>
              </a:rPr>
              <a:t>7 </a:t>
            </a:r>
            <a:r>
              <a:rPr lang="en-US" sz="3800" b="1" dirty="0">
                <a:effectLst/>
                <a:latin typeface="Maiandra GD" panose="020E0502030308020204" pitchFamily="34" charset="0"/>
              </a:rPr>
              <a:t>Beloved, let us [unselfishly] love and seek the best for one another, for love is from God; and everyone who loves [others] is born of God and knows God [through personal experience]. </a:t>
            </a:r>
            <a:r>
              <a:rPr lang="en-US" sz="3800" b="1" baseline="30000" dirty="0">
                <a:effectLst/>
                <a:latin typeface="Maiandra GD" panose="020E0502030308020204" pitchFamily="34" charset="0"/>
              </a:rPr>
              <a:t>8 </a:t>
            </a:r>
            <a:r>
              <a:rPr lang="en-US" sz="3800" b="1" dirty="0">
                <a:effectLst/>
                <a:latin typeface="Maiandra GD" panose="020E0502030308020204" pitchFamily="34" charset="0"/>
              </a:rPr>
              <a:t>The one who does not love has not become acquainted with God [does not and never did know Him], for God is love. [He is the originator of love, and it is an enduring attribute of His nature.]</a:t>
            </a:r>
          </a:p>
        </p:txBody>
      </p:sp>
    </p:spTree>
    <p:extLst>
      <p:ext uri="{BB962C8B-B14F-4D97-AF65-F5344CB8AC3E}">
        <p14:creationId xmlns:p14="http://schemas.microsoft.com/office/powerpoint/2010/main" val="2878419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6308CF-7923-7339-80DC-405929771E10}"/>
              </a:ext>
            </a:extLst>
          </p:cNvPr>
          <p:cNvSpPr txBox="1"/>
          <p:nvPr/>
        </p:nvSpPr>
        <p:spPr>
          <a:xfrm>
            <a:off x="74612" y="2213282"/>
            <a:ext cx="12039600" cy="2431435"/>
          </a:xfrm>
          <a:prstGeom prst="rect">
            <a:avLst/>
          </a:prstGeom>
          <a:noFill/>
        </p:spPr>
        <p:txBody>
          <a:bodyPr wrap="square">
            <a:spAutoFit/>
          </a:bodyPr>
          <a:lstStyle/>
          <a:p>
            <a:r>
              <a:rPr lang="en-US" sz="3800" b="1" baseline="30000" dirty="0">
                <a:effectLst/>
                <a:latin typeface="Maiandra GD" panose="020E0502030308020204" pitchFamily="34" charset="0"/>
              </a:rPr>
              <a:t>9 </a:t>
            </a:r>
            <a:r>
              <a:rPr lang="en-US" sz="3800" b="1" dirty="0">
                <a:effectLst/>
                <a:latin typeface="Maiandra GD" panose="020E0502030308020204" pitchFamily="34" charset="0"/>
              </a:rPr>
              <a:t>By this the love of God was displayed in us, in that God has sent His [One and] only begotten Son [the One who is truly unique, the only One of His kind] into the world so that we might live through Him.</a:t>
            </a:r>
            <a:endParaRPr lang="en-US" sz="3800" b="1" dirty="0">
              <a:latin typeface="Maiandra GD" panose="020E0502030308020204" pitchFamily="34" charset="0"/>
            </a:endParaRPr>
          </a:p>
        </p:txBody>
      </p:sp>
    </p:spTree>
    <p:extLst>
      <p:ext uri="{BB962C8B-B14F-4D97-AF65-F5344CB8AC3E}">
        <p14:creationId xmlns:p14="http://schemas.microsoft.com/office/powerpoint/2010/main" val="3123205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1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076977-ECB7-44C2-A70D-853BB6B41242}">
  <ds:schemaRefs>
    <ds:schemaRef ds:uri="http://purl.org/dc/terms/"/>
    <ds:schemaRef ds:uri="http://www.w3.org/XML/1998/namespace"/>
    <ds:schemaRef ds:uri="http://schemas.microsoft.com/office/2006/documentManagement/types"/>
    <ds:schemaRef ds:uri="http://purl.org/dc/elements/1.1/"/>
    <ds:schemaRef ds:uri="http://schemas.microsoft.com/office/infopath/2007/PartnerControls"/>
    <ds:schemaRef ds:uri="http://purl.org/dc/dcmitype/"/>
    <ds:schemaRef ds:uri="http://schemas.openxmlformats.org/package/2006/metadata/core-properties"/>
    <ds:schemaRef ds:uri="4873beb7-5857-4685-be1f-d57550cc96cc"/>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18549</TotalTime>
  <Words>692</Words>
  <Application>Microsoft Office PowerPoint</Application>
  <PresentationFormat>Custom</PresentationFormat>
  <Paragraphs>22</Paragraphs>
  <Slides>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Californian FB</vt:lpstr>
      <vt:lpstr>Cambria</vt:lpstr>
      <vt:lpstr>Maiandra GD</vt:lpstr>
      <vt:lpstr>Red Radial 16x9</vt:lpstr>
      <vt:lpstr>1_Red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Everything Done in Love</dc:title>
  <dc:creator>Joel Flowers</dc:creator>
  <cp:lastModifiedBy>Joe Puetz</cp:lastModifiedBy>
  <cp:revision>37</cp:revision>
  <cp:lastPrinted>2023-02-11T15:09:46Z</cp:lastPrinted>
  <dcterms:created xsi:type="dcterms:W3CDTF">2017-10-01T00:55:44Z</dcterms:created>
  <dcterms:modified xsi:type="dcterms:W3CDTF">2024-02-17T23:00:54Z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