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Lst>
  <p:notesMasterIdLst>
    <p:notesMasterId r:id="rId18"/>
  </p:notesMasterIdLst>
  <p:handoutMasterIdLst>
    <p:handoutMasterId r:id="rId19"/>
  </p:handoutMasterIdLst>
  <p:sldIdLst>
    <p:sldId id="311" r:id="rId6"/>
    <p:sldId id="331" r:id="rId7"/>
    <p:sldId id="319" r:id="rId8"/>
    <p:sldId id="323" r:id="rId9"/>
    <p:sldId id="324" r:id="rId10"/>
    <p:sldId id="325" r:id="rId11"/>
    <p:sldId id="326" r:id="rId12"/>
    <p:sldId id="327" r:id="rId13"/>
    <p:sldId id="328" r:id="rId14"/>
    <p:sldId id="329" r:id="rId15"/>
    <p:sldId id="330" r:id="rId16"/>
    <p:sldId id="320" r:id="rId17"/>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11" autoAdjust="0"/>
    <p:restoredTop sz="94280" autoAdjust="0"/>
  </p:normalViewPr>
  <p:slideViewPr>
    <p:cSldViewPr>
      <p:cViewPr varScale="1">
        <p:scale>
          <a:sx n="105" d="100"/>
          <a:sy n="105" d="100"/>
        </p:scale>
        <p:origin x="756" y="10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sz="quarter" idx="1"/>
          </p:nvPr>
        </p:nvSpPr>
        <p:spPr>
          <a:xfrm>
            <a:off x="4023093" y="0"/>
            <a:ext cx="3077739" cy="469424"/>
          </a:xfrm>
          <a:prstGeom prst="rect">
            <a:avLst/>
          </a:prstGeom>
        </p:spPr>
        <p:txBody>
          <a:bodyPr vert="horz" lIns="94221" tIns="47111" rIns="94221" bIns="47111" rtlCol="0"/>
          <a:lstStyle>
            <a:lvl1pPr algn="r">
              <a:defRPr sz="1200"/>
            </a:lvl1pPr>
          </a:lstStyle>
          <a:p>
            <a:fld id="{4954C6E1-AF92-4FB7-A013-0B520EBC30AE}" type="datetimeFigureOut">
              <a:rPr lang="en-US"/>
              <a:t>3/9/2024</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1" tIns="47111" rIns="94221" bIns="47111"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95C10850-0874-4A61-99B4-D613C5E8D9EA}" type="datetimeFigureOut">
              <a:rPr lang="en-US"/>
              <a:t>3/9/2024</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21" tIns="47111" rIns="94221" bIns="47111"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3/9/2024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3/9/2024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1619387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3/9/2024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241791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3/9/2024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999122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3/9/2024</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427393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3/9/2024</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183053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3/9/2024</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06817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4137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3/9/2024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848776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898859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370937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3/9/2024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369142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3/9/2024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486531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3/9/2024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3/9/2024</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3/9/2024</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3/9/2024</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3/9/2024</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3/9/2024</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extLst>
      <p:ext uri="{BB962C8B-B14F-4D97-AF65-F5344CB8AC3E}">
        <p14:creationId xmlns:p14="http://schemas.microsoft.com/office/powerpoint/2010/main" val="805743697"/>
      </p:ext>
    </p:extLst>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biblegateway.com/passage/?search=john+9&amp;version=AMP#fen-AMP-26458c"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60CBBEF7-AE35-464A-9312-CC070540C6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2413"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3852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C53DD1-9DBC-40AD-A2E0-9A3450BB389A}"/>
              </a:ext>
            </a:extLst>
          </p:cNvPr>
          <p:cNvSpPr txBox="1"/>
          <p:nvPr/>
        </p:nvSpPr>
        <p:spPr>
          <a:xfrm>
            <a:off x="74612" y="0"/>
            <a:ext cx="12039600" cy="6894195"/>
          </a:xfrm>
          <a:prstGeom prst="rect">
            <a:avLst/>
          </a:prstGeom>
          <a:noFill/>
        </p:spPr>
        <p:txBody>
          <a:bodyPr wrap="square">
            <a:spAutoFit/>
          </a:bodyPr>
          <a:lstStyle/>
          <a:p>
            <a:r>
              <a:rPr lang="en-US" sz="3400" b="1" i="0" baseline="30000" dirty="0">
                <a:effectLst/>
                <a:latin typeface="Maiandra GD" panose="020E0502030308020204" pitchFamily="34" charset="0"/>
              </a:rPr>
              <a:t>29 </a:t>
            </a:r>
            <a:r>
              <a:rPr lang="en-US" sz="3400" b="1" i="0" dirty="0">
                <a:effectLst/>
                <a:latin typeface="Maiandra GD" panose="020E0502030308020204" pitchFamily="34" charset="0"/>
              </a:rPr>
              <a:t>We know [for certain] that God has spoken to Moses, but as for this Man, we do not know where He is from.” </a:t>
            </a:r>
            <a:r>
              <a:rPr lang="en-US" sz="3400" b="1" i="0" baseline="30000" dirty="0">
                <a:effectLst/>
                <a:latin typeface="Maiandra GD" panose="020E0502030308020204" pitchFamily="34" charset="0"/>
              </a:rPr>
              <a:t>30 </a:t>
            </a:r>
            <a:r>
              <a:rPr lang="en-US" sz="3400" b="1" i="0" dirty="0">
                <a:effectLst/>
                <a:latin typeface="Maiandra GD" panose="020E0502030308020204" pitchFamily="34" charset="0"/>
              </a:rPr>
              <a:t>The man replied, “Well, this is astonishing! You do not know where He comes from, and yet He opened my eyes! </a:t>
            </a:r>
            <a:r>
              <a:rPr lang="en-US" sz="3400" b="1" i="0" baseline="30000" dirty="0">
                <a:effectLst/>
                <a:latin typeface="Maiandra GD" panose="020E0502030308020204" pitchFamily="34" charset="0"/>
              </a:rPr>
              <a:t>31 </a:t>
            </a:r>
            <a:r>
              <a:rPr lang="en-US" sz="3400" b="1" i="0" dirty="0">
                <a:effectLst/>
                <a:latin typeface="Maiandra GD" panose="020E0502030308020204" pitchFamily="34" charset="0"/>
              </a:rPr>
              <a:t>We know [according to your tradition] that God does not hear sinners; but if anyone fears God and does His will, He hears him.</a:t>
            </a:r>
          </a:p>
          <a:p>
            <a:r>
              <a:rPr lang="en-US" sz="3400" b="1" i="0" baseline="30000" dirty="0">
                <a:effectLst/>
                <a:latin typeface="Maiandra GD" panose="020E0502030308020204" pitchFamily="34" charset="0"/>
              </a:rPr>
              <a:t>32 </a:t>
            </a:r>
            <a:r>
              <a:rPr lang="en-US" sz="3400" b="1" i="0" dirty="0">
                <a:effectLst/>
                <a:latin typeface="Maiandra GD" panose="020E0502030308020204" pitchFamily="34" charset="0"/>
              </a:rPr>
              <a:t>Since the beginning of time it has never been heard that anyone opened the eyes of a person born blind. </a:t>
            </a:r>
            <a:r>
              <a:rPr lang="en-US" sz="3400" b="1" i="0" baseline="30000" dirty="0">
                <a:effectLst/>
                <a:latin typeface="Maiandra GD" panose="020E0502030308020204" pitchFamily="34" charset="0"/>
              </a:rPr>
              <a:t>33 </a:t>
            </a:r>
            <a:r>
              <a:rPr lang="en-US" sz="3400" b="1" i="0" dirty="0">
                <a:effectLst/>
                <a:latin typeface="Maiandra GD" panose="020E0502030308020204" pitchFamily="34" charset="0"/>
              </a:rPr>
              <a:t>If this Man were not from God, He would not be able to do anything [like this because God would not hear His prayer].” </a:t>
            </a:r>
            <a:r>
              <a:rPr lang="en-US" sz="3400" b="1" i="0" baseline="30000" dirty="0">
                <a:effectLst/>
                <a:latin typeface="Maiandra GD" panose="020E0502030308020204" pitchFamily="34" charset="0"/>
              </a:rPr>
              <a:t>34 </a:t>
            </a:r>
            <a:r>
              <a:rPr lang="en-US" sz="3400" b="1" i="0" dirty="0">
                <a:effectLst/>
                <a:latin typeface="Maiandra GD" panose="020E0502030308020204" pitchFamily="34" charset="0"/>
              </a:rPr>
              <a:t>They answered him, “You were born entirely in sins [from head to foot], and you [presume to] teach us?” Then they threw him out [of the synagogue].</a:t>
            </a:r>
            <a:endParaRPr lang="en-US" sz="3400" b="1" dirty="0">
              <a:latin typeface="Maiandra GD" panose="020E0502030308020204" pitchFamily="34" charset="0"/>
            </a:endParaRPr>
          </a:p>
        </p:txBody>
      </p:sp>
    </p:spTree>
    <p:extLst>
      <p:ext uri="{BB962C8B-B14F-4D97-AF65-F5344CB8AC3E}">
        <p14:creationId xmlns:p14="http://schemas.microsoft.com/office/powerpoint/2010/main" val="583324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4BC6CBE-2F94-4BA3-B16A-CAC5815EF707}"/>
              </a:ext>
            </a:extLst>
          </p:cNvPr>
          <p:cNvSpPr txBox="1"/>
          <p:nvPr/>
        </p:nvSpPr>
        <p:spPr>
          <a:xfrm>
            <a:off x="74612" y="666705"/>
            <a:ext cx="12039600" cy="5524589"/>
          </a:xfrm>
          <a:prstGeom prst="rect">
            <a:avLst/>
          </a:prstGeom>
          <a:noFill/>
        </p:spPr>
        <p:txBody>
          <a:bodyPr wrap="square">
            <a:spAutoFit/>
          </a:bodyPr>
          <a:lstStyle/>
          <a:p>
            <a:pPr algn="l"/>
            <a:r>
              <a:rPr lang="en-US" sz="4000" b="1" i="1" u="sng" dirty="0">
                <a:effectLst>
                  <a:outerShdw blurRad="38100" dist="38100" dir="2700000" algn="tl">
                    <a:srgbClr val="000000">
                      <a:alpha val="43137"/>
                    </a:srgbClr>
                  </a:outerShdw>
                </a:effectLst>
                <a:latin typeface="Maiandra GD" panose="020E0502030308020204" pitchFamily="34" charset="0"/>
              </a:rPr>
              <a:t>Jesus Affirms His Deity</a:t>
            </a:r>
          </a:p>
          <a:p>
            <a:pPr algn="l"/>
            <a:endParaRPr lang="en-US" sz="2000" b="1" dirty="0">
              <a:effectLst/>
              <a:latin typeface="Maiandra GD" panose="020E0502030308020204" pitchFamily="34" charset="0"/>
            </a:endParaRPr>
          </a:p>
          <a:p>
            <a:pPr algn="l"/>
            <a:r>
              <a:rPr lang="en-US" sz="3700" b="1" baseline="30000" dirty="0">
                <a:effectLst/>
                <a:latin typeface="Maiandra GD" panose="020E0502030308020204" pitchFamily="34" charset="0"/>
              </a:rPr>
              <a:t>35 </a:t>
            </a:r>
            <a:r>
              <a:rPr lang="en-US" sz="3700" b="1" dirty="0">
                <a:effectLst/>
                <a:latin typeface="Maiandra GD" panose="020E0502030308020204" pitchFamily="34" charset="0"/>
              </a:rPr>
              <a:t>Jesus heard that they had put him out [of the synagogue], and finding him, He asked, “Do you believe in the Son of Man?” </a:t>
            </a:r>
            <a:r>
              <a:rPr lang="en-US" sz="3700" b="1" baseline="30000" dirty="0">
                <a:effectLst/>
                <a:latin typeface="Maiandra GD" panose="020E0502030308020204" pitchFamily="34" charset="0"/>
              </a:rPr>
              <a:t>36 </a:t>
            </a:r>
            <a:r>
              <a:rPr lang="en-US" sz="3700" b="1" dirty="0">
                <a:effectLst/>
                <a:latin typeface="Maiandra GD" panose="020E0502030308020204" pitchFamily="34" charset="0"/>
              </a:rPr>
              <a:t>He answered, “Who is He, Sir? Tell me so that I may believe in Him.” </a:t>
            </a:r>
            <a:r>
              <a:rPr lang="en-US" sz="3700" b="1" baseline="30000" dirty="0">
                <a:effectLst/>
                <a:latin typeface="Maiandra GD" panose="020E0502030308020204" pitchFamily="34" charset="0"/>
              </a:rPr>
              <a:t>37 </a:t>
            </a:r>
            <a:r>
              <a:rPr lang="en-US" sz="3700" b="1" dirty="0">
                <a:effectLst/>
                <a:latin typeface="Maiandra GD" panose="020E0502030308020204" pitchFamily="34" charset="0"/>
              </a:rPr>
              <a:t>Jesus said to him, “You have both seen Him, and [in fact] He is the one who is talking with you.” </a:t>
            </a:r>
            <a:r>
              <a:rPr lang="en-US" sz="3700" b="1" baseline="30000" dirty="0">
                <a:effectLst/>
                <a:latin typeface="Maiandra GD" panose="020E0502030308020204" pitchFamily="34" charset="0"/>
              </a:rPr>
              <a:t>38 </a:t>
            </a:r>
            <a:r>
              <a:rPr lang="en-US" sz="3700" b="1" dirty="0">
                <a:effectLst/>
                <a:latin typeface="Maiandra GD" panose="020E0502030308020204" pitchFamily="34" charset="0"/>
              </a:rPr>
              <a:t>And he said, “Lord, I believe [in You and Your word]!” And he worshiped Him [with reverence and awe].</a:t>
            </a:r>
          </a:p>
        </p:txBody>
      </p:sp>
    </p:spTree>
    <p:extLst>
      <p:ext uri="{BB962C8B-B14F-4D97-AF65-F5344CB8AC3E}">
        <p14:creationId xmlns:p14="http://schemas.microsoft.com/office/powerpoint/2010/main" val="2259494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23AD33-B20F-44D4-A725-B008503A87B7}"/>
              </a:ext>
            </a:extLst>
          </p:cNvPr>
          <p:cNvSpPr txBox="1"/>
          <p:nvPr/>
        </p:nvSpPr>
        <p:spPr>
          <a:xfrm>
            <a:off x="74612" y="1959367"/>
            <a:ext cx="12039600" cy="2939266"/>
          </a:xfrm>
          <a:prstGeom prst="rect">
            <a:avLst/>
          </a:prstGeom>
          <a:noFill/>
        </p:spPr>
        <p:txBody>
          <a:bodyPr wrap="square">
            <a:spAutoFit/>
          </a:bodyPr>
          <a:lstStyle/>
          <a:p>
            <a:r>
              <a:rPr lang="en-US" sz="3700" b="1" baseline="30000" dirty="0">
                <a:effectLst/>
                <a:latin typeface="Maiandra GD" panose="020E0502030308020204" pitchFamily="34" charset="0"/>
              </a:rPr>
              <a:t>39 </a:t>
            </a:r>
            <a:r>
              <a:rPr lang="en-US" sz="3700" b="1" dirty="0">
                <a:effectLst/>
                <a:latin typeface="Maiandra GD" panose="020E0502030308020204" pitchFamily="34" charset="0"/>
              </a:rPr>
              <a:t>Then Jesus said, “I came into this world for judgment</a:t>
            </a:r>
          </a:p>
          <a:p>
            <a:r>
              <a:rPr lang="en-US" sz="3700" b="1" dirty="0">
                <a:effectLst/>
                <a:latin typeface="Maiandra GD" panose="020E0502030308020204" pitchFamily="34" charset="0"/>
              </a:rPr>
              <a:t>[to separate those who believe in Me from those who reject Me—to declare judgment on those who choose to be separated from God], so that the sightless would see, and those who see would become blind.” </a:t>
            </a:r>
            <a:endParaRPr lang="en-US" sz="3700" b="1" baseline="30000" dirty="0">
              <a:effectLst/>
              <a:latin typeface="Maiandra GD" panose="020E0502030308020204" pitchFamily="34" charset="0"/>
            </a:endParaRPr>
          </a:p>
        </p:txBody>
      </p:sp>
    </p:spTree>
    <p:extLst>
      <p:ext uri="{BB962C8B-B14F-4D97-AF65-F5344CB8AC3E}">
        <p14:creationId xmlns:p14="http://schemas.microsoft.com/office/powerpoint/2010/main" val="3087440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7000">
              <a:srgbClr val="993366"/>
            </a:gs>
            <a:gs pos="72000">
              <a:srgbClr val="800080"/>
            </a:gs>
            <a:gs pos="100000">
              <a:srgbClr val="660066"/>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0" y="4139532"/>
            <a:ext cx="12188825" cy="2566068"/>
          </a:xfrm>
          <a:prstGeom prst="rect">
            <a:avLst/>
          </a:prstGeom>
        </p:spPr>
        <p:txBody>
          <a:bodyPr vert="horz" lIns="121931" tIns="60965" rIns="121931" bIns="60965" rtlCol="0">
            <a:norm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Today’s Scripture:</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John 6 |</a:t>
            </a:r>
            <a:endParaRPr kumimoji="0" lang="en-US" sz="3400"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endParaRP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1588" y="2057400"/>
            <a:ext cx="12115782" cy="1782026"/>
            <a:chOff x="919903" y="1752600"/>
            <a:chExt cx="10287000" cy="1782026"/>
          </a:xfrm>
        </p:grpSpPr>
        <p:sp>
          <p:nvSpPr>
            <p:cNvPr id="2" name="TextBox 1">
              <a:extLst>
                <a:ext uri="{FF2B5EF4-FFF2-40B4-BE49-F238E27FC236}">
                  <a16:creationId xmlns:a16="http://schemas.microsoft.com/office/drawing/2014/main" id="{F4315238-42E0-4969-3603-06C0BC29D84A}"/>
                </a:ext>
              </a:extLst>
            </p:cNvPr>
            <p:cNvSpPr txBox="1"/>
            <p:nvPr/>
          </p:nvSpPr>
          <p:spPr>
            <a:xfrm>
              <a:off x="919903" y="1752600"/>
              <a:ext cx="10287000" cy="1782026"/>
            </a:xfrm>
            <a:prstGeom prst="rect">
              <a:avLst/>
            </a:prstGeom>
            <a:noFill/>
          </p:spPr>
          <p:txBody>
            <a:bodyPr wrap="square" rtlCol="0">
              <a:spAutoFit/>
            </a:bodyPr>
            <a:lstStyle/>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Easter: I Can Face Tomorrow, What Say You?</a:t>
              </a:r>
              <a:endParaRPr kumimoji="0" lang="en-US" sz="32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2024: Living a Life of Grace</a:t>
              </a:r>
              <a:endParaRPr kumimoji="0" lang="en-US" sz="4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734" y="2743200"/>
              <a:ext cx="9575335" cy="0"/>
            </a:xfrm>
            <a:prstGeom prst="line">
              <a:avLst/>
            </a:prstGeom>
            <a:ln w="57150">
              <a:solidFill>
                <a:schemeClr val="accent1">
                  <a:lumMod val="50000"/>
                </a:schemeClr>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6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BEA5C7-7BB3-4BA0-A2A3-71D9DFDD5332}"/>
              </a:ext>
            </a:extLst>
          </p:cNvPr>
          <p:cNvSpPr txBox="1"/>
          <p:nvPr/>
        </p:nvSpPr>
        <p:spPr>
          <a:xfrm>
            <a:off x="74612" y="74235"/>
            <a:ext cx="12039600" cy="6709529"/>
          </a:xfrm>
          <a:prstGeom prst="rect">
            <a:avLst/>
          </a:prstGeom>
          <a:noFill/>
        </p:spPr>
        <p:txBody>
          <a:bodyPr wrap="square">
            <a:spAutoFit/>
          </a:bodyPr>
          <a:lstStyle/>
          <a:p>
            <a:pPr algn="l"/>
            <a:r>
              <a:rPr lang="en-US" sz="4000" b="1" i="1" u="sng" dirty="0">
                <a:effectLst/>
                <a:latin typeface="Maiandra GD" panose="020E0502030308020204" pitchFamily="34" charset="0"/>
              </a:rPr>
              <a:t>Healing the Man Born Blind</a:t>
            </a:r>
          </a:p>
          <a:p>
            <a:pPr algn="l"/>
            <a:endParaRPr lang="en-US" sz="2000" b="1" dirty="0">
              <a:effectLst/>
              <a:latin typeface="Maiandra GD" panose="020E0502030308020204" pitchFamily="34" charset="0"/>
            </a:endParaRPr>
          </a:p>
          <a:p>
            <a:pPr algn="l"/>
            <a:r>
              <a:rPr lang="en-US" sz="3700" b="1" dirty="0">
                <a:effectLst/>
                <a:latin typeface="Maiandra GD" panose="020E0502030308020204" pitchFamily="34" charset="0"/>
              </a:rPr>
              <a:t>9 While He was passing by, He noticed a man [who had been] blind from birth. </a:t>
            </a:r>
            <a:r>
              <a:rPr lang="en-US" sz="3700" b="1" baseline="30000" dirty="0">
                <a:effectLst/>
                <a:latin typeface="Maiandra GD" panose="020E0502030308020204" pitchFamily="34" charset="0"/>
              </a:rPr>
              <a:t>2 </a:t>
            </a:r>
            <a:r>
              <a:rPr lang="en-US" sz="3700" b="1" dirty="0">
                <a:effectLst/>
                <a:latin typeface="Maiandra GD" panose="020E0502030308020204" pitchFamily="34" charset="0"/>
              </a:rPr>
              <a:t>His disciples asked Him, “Rabbi (Teacher), who sinned, this man or his parents, that he would be born blind?” </a:t>
            </a:r>
            <a:r>
              <a:rPr lang="en-US" sz="3700" b="1" baseline="30000" dirty="0">
                <a:effectLst/>
                <a:latin typeface="Maiandra GD" panose="020E0502030308020204" pitchFamily="34" charset="0"/>
              </a:rPr>
              <a:t>3 </a:t>
            </a:r>
            <a:r>
              <a:rPr lang="en-US" sz="3700" b="1" dirty="0">
                <a:effectLst/>
                <a:latin typeface="Maiandra GD" panose="020E0502030308020204" pitchFamily="34" charset="0"/>
              </a:rPr>
              <a:t>Jesus answered,</a:t>
            </a:r>
            <a:r>
              <a:rPr lang="en-US" sz="3700" b="1" dirty="0">
                <a:latin typeface="Maiandra GD" panose="020E0502030308020204" pitchFamily="34" charset="0"/>
              </a:rPr>
              <a:t> </a:t>
            </a:r>
            <a:r>
              <a:rPr lang="en-US" sz="3700" b="1" dirty="0">
                <a:effectLst/>
                <a:latin typeface="Maiandra GD" panose="020E0502030308020204" pitchFamily="34" charset="0"/>
              </a:rPr>
              <a:t>“Neither this </a:t>
            </a:r>
          </a:p>
          <a:p>
            <a:pPr algn="l"/>
            <a:r>
              <a:rPr lang="en-US" sz="3700" b="1" dirty="0">
                <a:effectLst/>
                <a:latin typeface="Maiandra GD" panose="020E0502030308020204" pitchFamily="34" charset="0"/>
              </a:rPr>
              <a:t>man nor his parents sinned, but it was so that the works of God might be displayed and illustrated in him. </a:t>
            </a:r>
            <a:r>
              <a:rPr lang="en-US" sz="3700" b="1" baseline="30000" dirty="0">
                <a:effectLst/>
                <a:latin typeface="Maiandra GD" panose="020E0502030308020204" pitchFamily="34" charset="0"/>
              </a:rPr>
              <a:t>4 </a:t>
            </a:r>
            <a:r>
              <a:rPr lang="en-US" sz="3700" b="1" dirty="0">
                <a:effectLst/>
                <a:latin typeface="Maiandra GD" panose="020E0502030308020204" pitchFamily="34" charset="0"/>
              </a:rPr>
              <a:t>We </a:t>
            </a:r>
          </a:p>
          <a:p>
            <a:pPr algn="l"/>
            <a:r>
              <a:rPr lang="en-US" sz="3700" b="1" dirty="0">
                <a:effectLst/>
                <a:latin typeface="Maiandra GD" panose="020E0502030308020204" pitchFamily="34" charset="0"/>
              </a:rPr>
              <a:t>must work the works of Him who sent Me while it is day; night is coming when no one can work. </a:t>
            </a:r>
            <a:r>
              <a:rPr lang="en-US" sz="3700" b="1" baseline="30000" dirty="0">
                <a:effectLst/>
                <a:latin typeface="Maiandra GD" panose="020E0502030308020204" pitchFamily="34" charset="0"/>
              </a:rPr>
              <a:t>5 </a:t>
            </a:r>
            <a:r>
              <a:rPr lang="en-US" sz="3700" b="1" dirty="0">
                <a:effectLst/>
                <a:latin typeface="Maiandra GD" panose="020E0502030308020204" pitchFamily="34" charset="0"/>
              </a:rPr>
              <a:t>As long as I am in the world, I am the Light of the world [giving guidance through My word and works].”</a:t>
            </a:r>
          </a:p>
        </p:txBody>
      </p:sp>
    </p:spTree>
    <p:extLst>
      <p:ext uri="{BB962C8B-B14F-4D97-AF65-F5344CB8AC3E}">
        <p14:creationId xmlns:p14="http://schemas.microsoft.com/office/powerpoint/2010/main" val="1159227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783AC3-8999-4EAD-859B-21AC1E5A06B4}"/>
              </a:ext>
            </a:extLst>
          </p:cNvPr>
          <p:cNvSpPr txBox="1"/>
          <p:nvPr/>
        </p:nvSpPr>
        <p:spPr>
          <a:xfrm>
            <a:off x="74612" y="251207"/>
            <a:ext cx="12039600" cy="6355586"/>
          </a:xfrm>
          <a:prstGeom prst="rect">
            <a:avLst/>
          </a:prstGeom>
          <a:noFill/>
        </p:spPr>
        <p:txBody>
          <a:bodyPr wrap="square">
            <a:spAutoFit/>
          </a:bodyPr>
          <a:lstStyle/>
          <a:p>
            <a:r>
              <a:rPr lang="en-US" sz="3700" b="1" dirty="0">
                <a:effectLst/>
                <a:latin typeface="Maiandra GD" panose="020E0502030308020204" pitchFamily="34" charset="0"/>
              </a:rPr>
              <a:t> </a:t>
            </a:r>
            <a:r>
              <a:rPr lang="en-US" sz="3700" b="1" baseline="30000" dirty="0">
                <a:effectLst/>
                <a:latin typeface="Maiandra GD" panose="020E0502030308020204" pitchFamily="34" charset="0"/>
              </a:rPr>
              <a:t>6 </a:t>
            </a:r>
            <a:r>
              <a:rPr lang="en-US" sz="3700" b="1" dirty="0">
                <a:effectLst/>
                <a:latin typeface="Maiandra GD" panose="020E0502030308020204" pitchFamily="34" charset="0"/>
              </a:rPr>
              <a:t>When He had said this, He spat on the ground and made mud with His saliva, and He spread the mud [like an ointment] on the man’s eyes. </a:t>
            </a:r>
            <a:r>
              <a:rPr lang="en-US" sz="3700" b="1" baseline="30000" dirty="0">
                <a:effectLst/>
                <a:latin typeface="Maiandra GD" panose="020E0502030308020204" pitchFamily="34" charset="0"/>
              </a:rPr>
              <a:t>7 </a:t>
            </a:r>
            <a:r>
              <a:rPr lang="en-US" sz="3700" b="1" dirty="0">
                <a:effectLst/>
                <a:latin typeface="Maiandra GD" panose="020E0502030308020204" pitchFamily="34" charset="0"/>
              </a:rPr>
              <a:t>And He said to him, “Go, wash in the pool of Siloam” (which is translated, Sent). So he went away and washed, and came back seeing. </a:t>
            </a:r>
            <a:r>
              <a:rPr lang="en-US" sz="3700" b="1" baseline="30000" dirty="0">
                <a:effectLst/>
                <a:latin typeface="Maiandra GD" panose="020E0502030308020204" pitchFamily="34" charset="0"/>
              </a:rPr>
              <a:t>8 </a:t>
            </a:r>
            <a:r>
              <a:rPr lang="en-US" sz="3700" b="1" dirty="0">
                <a:effectLst/>
                <a:latin typeface="Maiandra GD" panose="020E0502030308020204" pitchFamily="34" charset="0"/>
              </a:rPr>
              <a:t>So the neighbors, and those who used to know him as a beggar, said, “Is not this the man who used to sit and beg?” </a:t>
            </a:r>
            <a:r>
              <a:rPr lang="en-US" sz="3700" b="1" baseline="30000" dirty="0">
                <a:effectLst/>
                <a:latin typeface="Maiandra GD" panose="020E0502030308020204" pitchFamily="34" charset="0"/>
              </a:rPr>
              <a:t>9 </a:t>
            </a:r>
            <a:r>
              <a:rPr lang="en-US" sz="3700" b="1" dirty="0">
                <a:effectLst/>
                <a:latin typeface="Maiandra GD" panose="020E0502030308020204" pitchFamily="34" charset="0"/>
              </a:rPr>
              <a:t>Some said, “It is he.” Still others said, “No, but he looks like him.” But he kept saying, “I am the man.” </a:t>
            </a:r>
            <a:r>
              <a:rPr lang="en-US" sz="3700" b="1" baseline="30000" dirty="0">
                <a:effectLst/>
                <a:latin typeface="Maiandra GD" panose="020E0502030308020204" pitchFamily="34" charset="0"/>
              </a:rPr>
              <a:t>10 </a:t>
            </a:r>
            <a:r>
              <a:rPr lang="en-US" sz="3700" b="1" dirty="0">
                <a:effectLst/>
                <a:latin typeface="Maiandra GD" panose="020E0502030308020204" pitchFamily="34" charset="0"/>
              </a:rPr>
              <a:t>So they said to him, “How were your eyes opened?”</a:t>
            </a:r>
            <a:endParaRPr lang="en-US" sz="3700" b="1" dirty="0">
              <a:latin typeface="Maiandra GD" panose="020E0502030308020204" pitchFamily="34" charset="0"/>
            </a:endParaRPr>
          </a:p>
        </p:txBody>
      </p:sp>
    </p:spTree>
    <p:extLst>
      <p:ext uri="{BB962C8B-B14F-4D97-AF65-F5344CB8AC3E}">
        <p14:creationId xmlns:p14="http://schemas.microsoft.com/office/powerpoint/2010/main" val="1811549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FE5946B-E92D-48A2-B148-429F029ECF48}"/>
              </a:ext>
            </a:extLst>
          </p:cNvPr>
          <p:cNvSpPr txBox="1"/>
          <p:nvPr/>
        </p:nvSpPr>
        <p:spPr>
          <a:xfrm>
            <a:off x="74612" y="1959367"/>
            <a:ext cx="12039600" cy="2939266"/>
          </a:xfrm>
          <a:prstGeom prst="rect">
            <a:avLst/>
          </a:prstGeom>
          <a:noFill/>
        </p:spPr>
        <p:txBody>
          <a:bodyPr wrap="square">
            <a:spAutoFit/>
          </a:bodyPr>
          <a:lstStyle/>
          <a:p>
            <a:r>
              <a:rPr lang="en-US" sz="3700" b="1" baseline="30000" dirty="0">
                <a:effectLst/>
                <a:latin typeface="Maiandra GD" panose="020E0502030308020204" pitchFamily="34" charset="0"/>
              </a:rPr>
              <a:t>11 </a:t>
            </a:r>
            <a:r>
              <a:rPr lang="en-US" sz="3700" b="1" dirty="0">
                <a:effectLst/>
                <a:latin typeface="Maiandra GD" panose="020E0502030308020204" pitchFamily="34" charset="0"/>
              </a:rPr>
              <a:t>He replied, “The Man called Jesus made mud and smeared it on my eyes and told me, ‘Go to Siloam and wash.’ So I went and washed, and I received my sight!” </a:t>
            </a:r>
          </a:p>
          <a:p>
            <a:r>
              <a:rPr lang="en-US" sz="3700" b="1" baseline="30000" dirty="0">
                <a:effectLst/>
                <a:latin typeface="Maiandra GD" panose="020E0502030308020204" pitchFamily="34" charset="0"/>
              </a:rPr>
              <a:t>12 </a:t>
            </a:r>
            <a:r>
              <a:rPr lang="en-US" sz="3700" b="1" dirty="0">
                <a:effectLst/>
                <a:latin typeface="Maiandra GD" panose="020E0502030308020204" pitchFamily="34" charset="0"/>
              </a:rPr>
              <a:t>They asked him, “Where is He?” He said, “I do not know.</a:t>
            </a:r>
            <a:endParaRPr lang="en-US" sz="3700" b="1" dirty="0">
              <a:latin typeface="Maiandra GD" panose="020E0502030308020204" pitchFamily="34" charset="0"/>
            </a:endParaRPr>
          </a:p>
        </p:txBody>
      </p:sp>
    </p:spTree>
    <p:extLst>
      <p:ext uri="{BB962C8B-B14F-4D97-AF65-F5344CB8AC3E}">
        <p14:creationId xmlns:p14="http://schemas.microsoft.com/office/powerpoint/2010/main" val="1438784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F37D836-A576-4BF1-A281-5EDD4D609858}"/>
              </a:ext>
            </a:extLst>
          </p:cNvPr>
          <p:cNvSpPr txBox="1"/>
          <p:nvPr/>
        </p:nvSpPr>
        <p:spPr>
          <a:xfrm>
            <a:off x="74612" y="605150"/>
            <a:ext cx="12039600" cy="5647700"/>
          </a:xfrm>
          <a:prstGeom prst="rect">
            <a:avLst/>
          </a:prstGeom>
          <a:noFill/>
        </p:spPr>
        <p:txBody>
          <a:bodyPr wrap="square">
            <a:spAutoFit/>
          </a:bodyPr>
          <a:lstStyle/>
          <a:p>
            <a:pPr algn="l"/>
            <a:r>
              <a:rPr lang="en-US" sz="4000" b="1" i="1" u="sng" dirty="0">
                <a:effectLst/>
                <a:latin typeface="Maiandra GD" panose="020E0502030308020204" pitchFamily="34" charset="0"/>
              </a:rPr>
              <a:t>Controversy over the Man</a:t>
            </a:r>
          </a:p>
          <a:p>
            <a:pPr algn="l"/>
            <a:endParaRPr lang="en-US" sz="2000" b="1" dirty="0">
              <a:effectLst/>
              <a:latin typeface="Maiandra GD" panose="020E0502030308020204" pitchFamily="34" charset="0"/>
            </a:endParaRPr>
          </a:p>
          <a:p>
            <a:pPr algn="l"/>
            <a:r>
              <a:rPr lang="en-US" sz="3700" b="1" baseline="30000" dirty="0">
                <a:effectLst/>
                <a:latin typeface="Maiandra GD" panose="020E0502030308020204" pitchFamily="34" charset="0"/>
              </a:rPr>
              <a:t>13 </a:t>
            </a:r>
            <a:r>
              <a:rPr lang="en-US" sz="3700" b="1" dirty="0">
                <a:effectLst/>
                <a:latin typeface="Maiandra GD" panose="020E0502030308020204" pitchFamily="34" charset="0"/>
              </a:rPr>
              <a:t>Then they brought the man who was formerly blind to the Pharisees. </a:t>
            </a:r>
            <a:r>
              <a:rPr lang="en-US" sz="3700" b="1" baseline="30000" dirty="0">
                <a:effectLst/>
                <a:latin typeface="Maiandra GD" panose="020E0502030308020204" pitchFamily="34" charset="0"/>
              </a:rPr>
              <a:t>14 </a:t>
            </a:r>
            <a:r>
              <a:rPr lang="en-US" sz="3700" b="1" dirty="0">
                <a:effectLst/>
                <a:latin typeface="Maiandra GD" panose="020E0502030308020204" pitchFamily="34" charset="0"/>
              </a:rPr>
              <a:t>Now it was on a Sabbath day that Jesus made the mud and opened the man’s eyes. </a:t>
            </a:r>
            <a:r>
              <a:rPr lang="en-US" sz="3700" b="1" baseline="30000" dirty="0">
                <a:effectLst/>
                <a:latin typeface="Maiandra GD" panose="020E0502030308020204" pitchFamily="34" charset="0"/>
              </a:rPr>
              <a:t>15 </a:t>
            </a:r>
            <a:r>
              <a:rPr lang="en-US" sz="3700" b="1" dirty="0">
                <a:effectLst/>
                <a:latin typeface="Maiandra GD" panose="020E0502030308020204" pitchFamily="34" charset="0"/>
              </a:rPr>
              <a:t>So the Pharisees asked him again how he received his sight. And he said to them, “He smeared mud on my eyes, and I washed, and now I see.” </a:t>
            </a:r>
            <a:r>
              <a:rPr lang="en-US" sz="3700" b="1" baseline="30000" dirty="0">
                <a:effectLst/>
                <a:latin typeface="Maiandra GD" panose="020E0502030308020204" pitchFamily="34" charset="0"/>
              </a:rPr>
              <a:t>16 </a:t>
            </a:r>
            <a:r>
              <a:rPr lang="en-US" sz="3700" b="1" dirty="0">
                <a:effectLst/>
                <a:latin typeface="Maiandra GD" panose="020E0502030308020204" pitchFamily="34" charset="0"/>
              </a:rPr>
              <a:t>Then some of the Pharisees said, “This Man [Jesus] is not from God, because He does not keep the Sabbath.”</a:t>
            </a:r>
          </a:p>
        </p:txBody>
      </p:sp>
    </p:spTree>
    <p:extLst>
      <p:ext uri="{BB962C8B-B14F-4D97-AF65-F5344CB8AC3E}">
        <p14:creationId xmlns:p14="http://schemas.microsoft.com/office/powerpoint/2010/main" val="853250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DC0AE93-5C01-448B-B9EA-2FD8896C78B8}"/>
              </a:ext>
            </a:extLst>
          </p:cNvPr>
          <p:cNvSpPr txBox="1"/>
          <p:nvPr/>
        </p:nvSpPr>
        <p:spPr>
          <a:xfrm>
            <a:off x="74612" y="1674673"/>
            <a:ext cx="12039600" cy="3508653"/>
          </a:xfrm>
          <a:prstGeom prst="rect">
            <a:avLst/>
          </a:prstGeom>
          <a:noFill/>
        </p:spPr>
        <p:txBody>
          <a:bodyPr wrap="square">
            <a:spAutoFit/>
          </a:bodyPr>
          <a:lstStyle/>
          <a:p>
            <a:r>
              <a:rPr lang="en-US" sz="3700" b="1" dirty="0">
                <a:effectLst/>
                <a:latin typeface="Maiandra GD" panose="020E0502030308020204" pitchFamily="34" charset="0"/>
              </a:rPr>
              <a:t>But others said, “How can a man who is a sinner (a non-observant Jew) do such signs and miracles?” So there was a difference of opinion among them. </a:t>
            </a:r>
            <a:r>
              <a:rPr lang="en-US" sz="3700" b="1" baseline="30000" dirty="0">
                <a:effectLst/>
                <a:latin typeface="Maiandra GD" panose="020E0502030308020204" pitchFamily="34" charset="0"/>
              </a:rPr>
              <a:t>17 </a:t>
            </a:r>
            <a:r>
              <a:rPr lang="en-US" sz="3700" b="1" dirty="0">
                <a:effectLst/>
                <a:latin typeface="Maiandra GD" panose="020E0502030308020204" pitchFamily="34" charset="0"/>
              </a:rPr>
              <a:t>Accordingly they said to the blind man again, “What do you say about Him, since He opened your eyes?” And he said, “[It must be that] He is a </a:t>
            </a:r>
            <a:r>
              <a:rPr lang="en-US" sz="3700" b="1" baseline="30000" dirty="0">
                <a:effectLst/>
                <a:latin typeface="Maiandra GD" panose="020E0502030308020204" pitchFamily="34" charset="0"/>
              </a:rPr>
              <a:t>[</a:t>
            </a:r>
            <a:r>
              <a:rPr lang="en-US" sz="3700" b="1" baseline="30000" dirty="0">
                <a:effectLst/>
                <a:latin typeface="Maiandra GD" panose="020E0502030308020204" pitchFamily="34" charset="0"/>
                <a:hlinkClick r:id="rId2" tooltip="See footnote c">
                  <a:extLst>
                    <a:ext uri="{A12FA001-AC4F-418D-AE19-62706E023703}">
                      <ahyp:hlinkClr xmlns:ahyp="http://schemas.microsoft.com/office/drawing/2018/hyperlinkcolor" val="tx"/>
                    </a:ext>
                  </a:extLst>
                </a:hlinkClick>
              </a:rPr>
              <a:t>c</a:t>
            </a:r>
            <a:r>
              <a:rPr lang="en-US" sz="3700" b="1" baseline="30000" dirty="0">
                <a:effectLst/>
                <a:latin typeface="Maiandra GD" panose="020E0502030308020204" pitchFamily="34" charset="0"/>
              </a:rPr>
              <a:t>]</a:t>
            </a:r>
            <a:r>
              <a:rPr lang="en-US" sz="3700" b="1" dirty="0">
                <a:effectLst/>
                <a:latin typeface="Maiandra GD" panose="020E0502030308020204" pitchFamily="34" charset="0"/>
              </a:rPr>
              <a:t>prophet</a:t>
            </a:r>
            <a:r>
              <a:rPr lang="en-US" sz="3700" b="1" dirty="0">
                <a:latin typeface="Maiandra GD" panose="020E0502030308020204" pitchFamily="34" charset="0"/>
              </a:rPr>
              <a:t>!”</a:t>
            </a:r>
          </a:p>
        </p:txBody>
      </p:sp>
    </p:spTree>
    <p:extLst>
      <p:ext uri="{BB962C8B-B14F-4D97-AF65-F5344CB8AC3E}">
        <p14:creationId xmlns:p14="http://schemas.microsoft.com/office/powerpoint/2010/main" val="2467882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A8A218-734A-4B53-9D17-6D2AA24BAFB6}"/>
              </a:ext>
            </a:extLst>
          </p:cNvPr>
          <p:cNvSpPr txBox="1"/>
          <p:nvPr/>
        </p:nvSpPr>
        <p:spPr>
          <a:xfrm>
            <a:off x="74612" y="-18098"/>
            <a:ext cx="12039600" cy="6894195"/>
          </a:xfrm>
          <a:prstGeom prst="rect">
            <a:avLst/>
          </a:prstGeom>
          <a:noFill/>
        </p:spPr>
        <p:txBody>
          <a:bodyPr wrap="square">
            <a:spAutoFit/>
          </a:bodyPr>
          <a:lstStyle/>
          <a:p>
            <a:r>
              <a:rPr lang="en-US" sz="3400" b="1" baseline="30000" dirty="0">
                <a:effectLst/>
                <a:latin typeface="Maiandra GD" panose="020E0502030308020204" pitchFamily="34" charset="0"/>
              </a:rPr>
              <a:t>18 </a:t>
            </a:r>
            <a:r>
              <a:rPr lang="en-US" sz="3400" b="1" dirty="0">
                <a:effectLst/>
                <a:latin typeface="Maiandra GD" panose="020E0502030308020204" pitchFamily="34" charset="0"/>
              </a:rPr>
              <a:t>However, the Jews did not believe that he had been blind and had received his sight until they called the man’s parents. </a:t>
            </a:r>
            <a:r>
              <a:rPr lang="en-US" sz="3400" b="1" baseline="30000" dirty="0">
                <a:effectLst/>
                <a:latin typeface="Maiandra GD" panose="020E0502030308020204" pitchFamily="34" charset="0"/>
              </a:rPr>
              <a:t>19 </a:t>
            </a:r>
            <a:r>
              <a:rPr lang="en-US" sz="3400" b="1" dirty="0">
                <a:effectLst/>
                <a:latin typeface="Maiandra GD" panose="020E0502030308020204" pitchFamily="34" charset="0"/>
              </a:rPr>
              <a:t>They asked them, “Is this your son, who you say was born blind? Then how does he now see?” </a:t>
            </a:r>
            <a:r>
              <a:rPr lang="en-US" sz="3400" b="1" baseline="30000" dirty="0">
                <a:effectLst/>
                <a:latin typeface="Maiandra GD" panose="020E0502030308020204" pitchFamily="34" charset="0"/>
              </a:rPr>
              <a:t>20 </a:t>
            </a:r>
            <a:r>
              <a:rPr lang="en-US" sz="3400" b="1" dirty="0">
                <a:effectLst/>
                <a:latin typeface="Maiandra GD" panose="020E0502030308020204" pitchFamily="34" charset="0"/>
              </a:rPr>
              <a:t>His parents answered, “We know that this is our son, and that he was born blind; </a:t>
            </a:r>
            <a:r>
              <a:rPr lang="en-US" sz="3400" b="1" baseline="30000" dirty="0">
                <a:effectLst/>
                <a:latin typeface="Maiandra GD" panose="020E0502030308020204" pitchFamily="34" charset="0"/>
              </a:rPr>
              <a:t>21 </a:t>
            </a:r>
            <a:r>
              <a:rPr lang="en-US" sz="3400" b="1" dirty="0">
                <a:effectLst/>
                <a:latin typeface="Maiandra GD" panose="020E0502030308020204" pitchFamily="34" charset="0"/>
              </a:rPr>
              <a:t>but as to how he now sees, we do not know; or who has opened his eyes, we do not know. Ask him [and stop asking us]; he is of age, he will speak for himself and give his own account of it.” </a:t>
            </a:r>
            <a:r>
              <a:rPr lang="en-US" sz="3400" b="1" baseline="30000" dirty="0">
                <a:effectLst/>
                <a:latin typeface="Maiandra GD" panose="020E0502030308020204" pitchFamily="34" charset="0"/>
              </a:rPr>
              <a:t>22 </a:t>
            </a:r>
            <a:r>
              <a:rPr lang="en-US" sz="3400" b="1" dirty="0">
                <a:effectLst/>
                <a:latin typeface="Maiandra GD" panose="020E0502030308020204" pitchFamily="34" charset="0"/>
              </a:rPr>
              <a:t>His parents said this because they were afraid of [the leaders of] the Jews; for the Jews had already agreed that if anyone acknowledged Jesus to be the Christ, he would be put out of the synagogue (excommunicated).</a:t>
            </a:r>
          </a:p>
          <a:p>
            <a:r>
              <a:rPr lang="en-US" sz="3400" b="1" baseline="30000" dirty="0">
                <a:effectLst/>
                <a:latin typeface="Maiandra GD" panose="020E0502030308020204" pitchFamily="34" charset="0"/>
              </a:rPr>
              <a:t>23 </a:t>
            </a:r>
            <a:r>
              <a:rPr lang="en-US" sz="3400" b="1" dirty="0">
                <a:effectLst/>
                <a:latin typeface="Maiandra GD" panose="020E0502030308020204" pitchFamily="34" charset="0"/>
              </a:rPr>
              <a:t>Because of this his parents said, “He is of age; ask him.</a:t>
            </a:r>
            <a:endParaRPr lang="en-US" sz="3400" b="1" dirty="0">
              <a:latin typeface="Maiandra GD" panose="020E0502030308020204" pitchFamily="34" charset="0"/>
            </a:endParaRPr>
          </a:p>
        </p:txBody>
      </p:sp>
    </p:spTree>
    <p:extLst>
      <p:ext uri="{BB962C8B-B14F-4D97-AF65-F5344CB8AC3E}">
        <p14:creationId xmlns:p14="http://schemas.microsoft.com/office/powerpoint/2010/main" val="1858489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ED9290-47A8-4AEF-9D7E-C68518C5F6EB}"/>
              </a:ext>
            </a:extLst>
          </p:cNvPr>
          <p:cNvSpPr txBox="1"/>
          <p:nvPr/>
        </p:nvSpPr>
        <p:spPr>
          <a:xfrm>
            <a:off x="74612" y="151179"/>
            <a:ext cx="12039600" cy="6555641"/>
          </a:xfrm>
          <a:prstGeom prst="rect">
            <a:avLst/>
          </a:prstGeom>
          <a:noFill/>
        </p:spPr>
        <p:txBody>
          <a:bodyPr wrap="square">
            <a:spAutoFit/>
          </a:bodyPr>
          <a:lstStyle/>
          <a:p>
            <a:r>
              <a:rPr lang="en-US" sz="3500" b="1" baseline="30000" dirty="0">
                <a:effectLst/>
                <a:latin typeface="Maiandra GD" panose="020E0502030308020204" pitchFamily="34" charset="0"/>
              </a:rPr>
              <a:t>24 </a:t>
            </a:r>
            <a:r>
              <a:rPr lang="en-US" sz="3500" b="1" dirty="0">
                <a:effectLst/>
                <a:latin typeface="Maiandra GD" panose="020E0502030308020204" pitchFamily="34" charset="0"/>
              </a:rPr>
              <a:t>So a second time they called the man who had been [born] blind, and said to him, “Give God glory and praise [for your sight]! We know this Man [Jesus] is a sinner [separated from God].” </a:t>
            </a:r>
            <a:r>
              <a:rPr lang="en-US" sz="3500" b="1" baseline="30000" dirty="0">
                <a:effectLst/>
                <a:latin typeface="Maiandra GD" panose="020E0502030308020204" pitchFamily="34" charset="0"/>
              </a:rPr>
              <a:t>25 </a:t>
            </a:r>
            <a:r>
              <a:rPr lang="en-US" sz="3500" b="1" dirty="0">
                <a:effectLst/>
                <a:latin typeface="Maiandra GD" panose="020E0502030308020204" pitchFamily="34" charset="0"/>
              </a:rPr>
              <a:t>Then he answered, “I do not know whether He is a sinner [separated from God]; but one thing I do know, that though I was blind, now I see.” </a:t>
            </a:r>
            <a:r>
              <a:rPr lang="en-US" sz="3500" b="1" baseline="30000" dirty="0">
                <a:effectLst/>
                <a:latin typeface="Maiandra GD" panose="020E0502030308020204" pitchFamily="34" charset="0"/>
              </a:rPr>
              <a:t>26 </a:t>
            </a:r>
            <a:r>
              <a:rPr lang="en-US" sz="3500" b="1" dirty="0">
                <a:effectLst/>
                <a:latin typeface="Maiandra GD" panose="020E0502030308020204" pitchFamily="34" charset="0"/>
              </a:rPr>
              <a:t>So they said to him, “What did He [actually] do to you? How did He open your eyes?” </a:t>
            </a:r>
            <a:r>
              <a:rPr lang="en-US" sz="3500" b="1" baseline="30000" dirty="0">
                <a:effectLst/>
                <a:latin typeface="Maiandra GD" panose="020E0502030308020204" pitchFamily="34" charset="0"/>
              </a:rPr>
              <a:t>27 </a:t>
            </a:r>
            <a:r>
              <a:rPr lang="en-US" sz="3500" b="1" dirty="0">
                <a:effectLst/>
                <a:latin typeface="Maiandra GD" panose="020E0502030308020204" pitchFamily="34" charset="0"/>
              </a:rPr>
              <a:t>He answered, “I already told you and you did not listen. Why do you want to hear it again and again? Do you want to become His disciples, too?” </a:t>
            </a:r>
            <a:r>
              <a:rPr lang="en-US" sz="3500" b="1" baseline="30000" dirty="0">
                <a:effectLst/>
                <a:latin typeface="Maiandra GD" panose="020E0502030308020204" pitchFamily="34" charset="0"/>
              </a:rPr>
              <a:t>28 </a:t>
            </a:r>
            <a:r>
              <a:rPr lang="en-US" sz="3500" b="1" dirty="0">
                <a:effectLst/>
                <a:latin typeface="Maiandra GD" panose="020E0502030308020204" pitchFamily="34" charset="0"/>
              </a:rPr>
              <a:t>And [at that remark] they stormed at him and jeered, “You are His disciple, but we are disciples of Moses!</a:t>
            </a:r>
            <a:endParaRPr lang="en-US" sz="3500" b="1" dirty="0">
              <a:latin typeface="Maiandra GD" panose="020E0502030308020204" pitchFamily="34" charset="0"/>
            </a:endParaRPr>
          </a:p>
        </p:txBody>
      </p:sp>
    </p:spTree>
    <p:extLst>
      <p:ext uri="{BB962C8B-B14F-4D97-AF65-F5344CB8AC3E}">
        <p14:creationId xmlns:p14="http://schemas.microsoft.com/office/powerpoint/2010/main" val="1367882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1_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Props1.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3.xml><?xml version="1.0" encoding="utf-8"?>
<ds:datastoreItem xmlns:ds="http://schemas.openxmlformats.org/officeDocument/2006/customXml" ds:itemID="{45076977-ECB7-44C2-A70D-853BB6B41242}">
  <ds:schemaRefs>
    <ds:schemaRef ds:uri="http://schemas.microsoft.com/office/2006/documentManagement/types"/>
    <ds:schemaRef ds:uri="http://purl.org/dc/elements/1.1/"/>
    <ds:schemaRef ds:uri="http://schemas.microsoft.com/office/2006/metadata/properties"/>
    <ds:schemaRef ds:uri="http://schemas.microsoft.com/office/infopath/2007/PartnerControls"/>
    <ds:schemaRef ds:uri="4873beb7-5857-4685-be1f-d57550cc96cc"/>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281</TotalTime>
  <Words>1244</Words>
  <Application>Microsoft Office PowerPoint</Application>
  <PresentationFormat>Custom</PresentationFormat>
  <Paragraphs>29</Paragraphs>
  <Slides>12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Californian FB</vt:lpstr>
      <vt:lpstr>Cambria</vt:lpstr>
      <vt:lpstr>Maiandra GD</vt:lpstr>
      <vt:lpstr>Red Radial 16x9</vt:lpstr>
      <vt:lpstr>1_Red Radial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Easter: I Can Face Tomorrow, What Say You?</dc:title>
  <dc:creator>Joel Flowers</dc:creator>
  <cp:lastModifiedBy>Joe Puetz</cp:lastModifiedBy>
  <cp:revision>27</cp:revision>
  <cp:lastPrinted>2019-03-10T02:19:44Z</cp:lastPrinted>
  <dcterms:created xsi:type="dcterms:W3CDTF">2018-06-24T01:56:20Z</dcterms:created>
  <dcterms:modified xsi:type="dcterms:W3CDTF">2024-03-09T22:08:34Z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