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25"/>
  </p:notesMasterIdLst>
  <p:handoutMasterIdLst>
    <p:handoutMasterId r:id="rId26"/>
  </p:handoutMasterIdLst>
  <p:sldIdLst>
    <p:sldId id="327" r:id="rId6"/>
    <p:sldId id="299" r:id="rId7"/>
    <p:sldId id="301" r:id="rId8"/>
    <p:sldId id="398" r:id="rId9"/>
    <p:sldId id="302" r:id="rId10"/>
    <p:sldId id="309" r:id="rId11"/>
    <p:sldId id="303" r:id="rId12"/>
    <p:sldId id="304" r:id="rId13"/>
    <p:sldId id="312" r:id="rId14"/>
    <p:sldId id="313" r:id="rId15"/>
    <p:sldId id="314" r:id="rId16"/>
    <p:sldId id="305" r:id="rId17"/>
    <p:sldId id="296" r:id="rId18"/>
    <p:sldId id="310" r:id="rId19"/>
    <p:sldId id="311" r:id="rId20"/>
    <p:sldId id="315" r:id="rId21"/>
    <p:sldId id="316" r:id="rId22"/>
    <p:sldId id="318" r:id="rId23"/>
    <p:sldId id="320" r:id="rId24"/>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8" autoAdjust="0"/>
    <p:restoredTop sz="94280" autoAdjust="0"/>
  </p:normalViewPr>
  <p:slideViewPr>
    <p:cSldViewPr>
      <p:cViewPr varScale="1">
        <p:scale>
          <a:sx n="105" d="100"/>
          <a:sy n="105" d="100"/>
        </p:scale>
        <p:origin x="798"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sz="quarter" idx="1"/>
          </p:nvPr>
        </p:nvSpPr>
        <p:spPr>
          <a:xfrm>
            <a:off x="4023094" y="0"/>
            <a:ext cx="3077739" cy="469424"/>
          </a:xfrm>
          <a:prstGeom prst="rect">
            <a:avLst/>
          </a:prstGeom>
        </p:spPr>
        <p:txBody>
          <a:bodyPr vert="horz" lIns="94209" tIns="47105" rIns="94209" bIns="47105" rtlCol="0"/>
          <a:lstStyle>
            <a:lvl1pPr algn="r">
              <a:defRPr sz="1200"/>
            </a:lvl1pPr>
          </a:lstStyle>
          <a:p>
            <a:fld id="{4954C6E1-AF92-4FB7-A013-0B520EBC30AE}" type="datetimeFigureOut">
              <a:rPr lang="en-US"/>
              <a:t>4/13/2024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5" name="Slide Number Placeholder 4"/>
          <p:cNvSpPr>
            <a:spLocks noGrp="1"/>
          </p:cNvSpPr>
          <p:nvPr>
            <p:ph type="sldNum" sz="quarter" idx="3"/>
          </p:nvPr>
        </p:nvSpPr>
        <p:spPr>
          <a:xfrm>
            <a:off x="4023094" y="8917422"/>
            <a:ext cx="3077739" cy="469424"/>
          </a:xfrm>
          <a:prstGeom prst="rect">
            <a:avLst/>
          </a:prstGeom>
        </p:spPr>
        <p:txBody>
          <a:bodyPr vert="horz" lIns="94209" tIns="47105" rIns="94209" bIns="47105"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idx="1"/>
          </p:nvPr>
        </p:nvSpPr>
        <p:spPr>
          <a:xfrm>
            <a:off x="4023094" y="0"/>
            <a:ext cx="3077739" cy="469424"/>
          </a:xfrm>
          <a:prstGeom prst="rect">
            <a:avLst/>
          </a:prstGeom>
        </p:spPr>
        <p:txBody>
          <a:bodyPr vert="horz" lIns="94209" tIns="47105" rIns="94209" bIns="47105" rtlCol="0"/>
          <a:lstStyle>
            <a:lvl1pPr algn="r">
              <a:defRPr sz="1200"/>
            </a:lvl1pPr>
          </a:lstStyle>
          <a:p>
            <a:fld id="{95C10850-0874-4A61-99B4-D613C5E8D9EA}" type="datetimeFigureOut">
              <a:rPr lang="en-US"/>
              <a:t>4/13/2024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09" tIns="47105" rIns="94209" bIns="47105"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9" tIns="47105" rIns="94209" bIns="47105"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09" tIns="47105" rIns="94209" bIns="47105"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1847099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425273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03857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4/13/2024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583317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4/13/2024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440787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4/13/2024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226077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449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35567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489762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26199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52775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410622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4/13/2024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4/13/2024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4/13/2024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4/13/2024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4/13/2024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778869893"/>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335B74">
                <a:lumMod val="80000"/>
                <a:lumOff val="20000"/>
              </a:srgbClr>
            </a:gs>
            <a:gs pos="71000">
              <a:srgbClr val="1E3A4B">
                <a:lumMod val="80000"/>
                <a:lumOff val="20000"/>
              </a:srgbClr>
            </a:gs>
            <a:gs pos="100000">
              <a:srgbClr val="051017">
                <a:lumMod val="80000"/>
                <a:lumOff val="20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1 Samuel 17</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 y="21336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Let God Own Your Battle</a:t>
              </a:r>
              <a:endParaRPr kumimoji="0" lang="en-US" sz="6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57150">
              <a:solidFill>
                <a:schemeClr val="accent6">
                  <a:lumMod val="60000"/>
                  <a:lumOff val="4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DBBAB0-B266-4BF0-BC3C-113DA81D23BF}"/>
              </a:ext>
            </a:extLst>
          </p:cNvPr>
          <p:cNvSpPr/>
          <p:nvPr/>
        </p:nvSpPr>
        <p:spPr>
          <a:xfrm>
            <a:off x="87626" y="2074783"/>
            <a:ext cx="12013571" cy="2739211"/>
          </a:xfrm>
          <a:prstGeom prst="rect">
            <a:avLst/>
          </a:prstGeom>
        </p:spPr>
        <p:txBody>
          <a:bodyPr wrap="square">
            <a:spAutoFit/>
          </a:bodyPr>
          <a:lstStyle/>
          <a:p>
            <a:r>
              <a:rPr lang="en-US" sz="4000" b="1" i="1" u="sng" dirty="0">
                <a:latin typeface="Maiandra GD" panose="020E0502030308020204" pitchFamily="34" charset="0"/>
              </a:rPr>
              <a:t>1 Samuel 15</a:t>
            </a:r>
            <a:r>
              <a:rPr lang="en-US" sz="4000" b="1" i="1" dirty="0">
                <a:latin typeface="Maiandra GD" panose="020E0502030308020204" pitchFamily="34" charset="0"/>
              </a:rPr>
              <a:t> </a:t>
            </a:r>
          </a:p>
          <a:p>
            <a:endParaRPr lang="en-US" sz="1800" b="1" i="1" dirty="0">
              <a:latin typeface="Maiandra GD" panose="020E0502030308020204" pitchFamily="34" charset="0"/>
            </a:endParaRPr>
          </a:p>
          <a:p>
            <a:r>
              <a:rPr lang="en-US" sz="3800" b="1" baseline="30000" dirty="0">
                <a:latin typeface="Maiandra GD" panose="020E0502030308020204" pitchFamily="34" charset="0"/>
              </a:rPr>
              <a:t>16 </a:t>
            </a:r>
            <a:r>
              <a:rPr lang="en-US" sz="3800" b="1" dirty="0">
                <a:latin typeface="Maiandra GD" panose="020E0502030308020204" pitchFamily="34" charset="0"/>
              </a:rPr>
              <a:t>Then Samuel said to Saul, “Stop, and let me tell you what the </a:t>
            </a:r>
            <a:r>
              <a:rPr lang="en-US" sz="3800" b="1" cap="small" dirty="0">
                <a:latin typeface="Maiandra GD" panose="020E0502030308020204" pitchFamily="34" charset="0"/>
              </a:rPr>
              <a:t>Lord</a:t>
            </a:r>
            <a:r>
              <a:rPr lang="en-US" sz="3800" b="1" dirty="0">
                <a:latin typeface="Maiandra GD" panose="020E0502030308020204" pitchFamily="34" charset="0"/>
              </a:rPr>
              <a:t> said to me last night.” Saul said to him, “Speak.”</a:t>
            </a:r>
          </a:p>
        </p:txBody>
      </p:sp>
    </p:spTree>
    <p:extLst>
      <p:ext uri="{BB962C8B-B14F-4D97-AF65-F5344CB8AC3E}">
        <p14:creationId xmlns:p14="http://schemas.microsoft.com/office/powerpoint/2010/main" val="415271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473219-5C9E-4218-88C5-6B3ED5E17A35}"/>
              </a:ext>
            </a:extLst>
          </p:cNvPr>
          <p:cNvSpPr/>
          <p:nvPr/>
        </p:nvSpPr>
        <p:spPr>
          <a:xfrm>
            <a:off x="74612" y="1920895"/>
            <a:ext cx="12039600" cy="3016210"/>
          </a:xfrm>
          <a:prstGeom prst="rect">
            <a:avLst/>
          </a:prstGeom>
        </p:spPr>
        <p:txBody>
          <a:bodyPr wrap="square">
            <a:spAutoFit/>
          </a:bodyPr>
          <a:lstStyle/>
          <a:p>
            <a:r>
              <a:rPr lang="en-US" sz="3800" b="1" baseline="30000" dirty="0">
                <a:latin typeface="Maiandra GD" panose="020E0502030308020204" pitchFamily="34" charset="0"/>
              </a:rPr>
              <a:t>17 </a:t>
            </a:r>
            <a:r>
              <a:rPr lang="en-US" sz="3800" b="1" dirty="0">
                <a:latin typeface="Maiandra GD" panose="020E0502030308020204" pitchFamily="34" charset="0"/>
              </a:rPr>
              <a:t>Samuel said, “Is it not true that even though you were small (insignificant) in your own eyes, you were made </a:t>
            </a:r>
          </a:p>
          <a:p>
            <a:r>
              <a:rPr lang="en-US" sz="3800" b="1" dirty="0">
                <a:latin typeface="Maiandra GD" panose="020E0502030308020204" pitchFamily="34" charset="0"/>
              </a:rPr>
              <a:t>the head of the tribes of Israel? And the </a:t>
            </a:r>
            <a:r>
              <a:rPr lang="en-US" sz="3800" b="1" cap="small" dirty="0">
                <a:latin typeface="Maiandra GD" panose="020E0502030308020204" pitchFamily="34" charset="0"/>
              </a:rPr>
              <a:t>Lord</a:t>
            </a:r>
            <a:r>
              <a:rPr lang="en-US" sz="3800" b="1" dirty="0">
                <a:latin typeface="Maiandra GD" panose="020E0502030308020204" pitchFamily="34" charset="0"/>
              </a:rPr>
              <a:t> anointed you king over Israel, </a:t>
            </a:r>
            <a:r>
              <a:rPr lang="en-US" sz="3800" b="1" baseline="30000" dirty="0">
                <a:latin typeface="Maiandra GD" panose="020E0502030308020204" pitchFamily="34" charset="0"/>
              </a:rPr>
              <a:t>18 </a:t>
            </a:r>
            <a:r>
              <a:rPr lang="en-US" sz="3800" b="1" dirty="0">
                <a:latin typeface="Maiandra GD" panose="020E0502030308020204" pitchFamily="34" charset="0"/>
              </a:rPr>
              <a:t>and the </a:t>
            </a:r>
            <a:r>
              <a:rPr lang="en-US" sz="3800" b="1" cap="small" dirty="0">
                <a:latin typeface="Maiandra GD" panose="020E0502030308020204" pitchFamily="34" charset="0"/>
              </a:rPr>
              <a:t>Lord</a:t>
            </a:r>
            <a:r>
              <a:rPr lang="en-US" sz="3800" b="1" dirty="0">
                <a:latin typeface="Maiandra GD" panose="020E0502030308020204" pitchFamily="34" charset="0"/>
              </a:rPr>
              <a:t> sent you on a mission…</a:t>
            </a:r>
          </a:p>
        </p:txBody>
      </p:sp>
    </p:spTree>
    <p:extLst>
      <p:ext uri="{BB962C8B-B14F-4D97-AF65-F5344CB8AC3E}">
        <p14:creationId xmlns:p14="http://schemas.microsoft.com/office/powerpoint/2010/main" val="2543826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0C004D-E5BE-427C-9411-2BF8187D3B5E}"/>
              </a:ext>
            </a:extLst>
          </p:cNvPr>
          <p:cNvSpPr/>
          <p:nvPr/>
        </p:nvSpPr>
        <p:spPr>
          <a:xfrm>
            <a:off x="97845" y="1920895"/>
            <a:ext cx="11993133" cy="3016210"/>
          </a:xfrm>
          <a:prstGeom prst="rect">
            <a:avLst/>
          </a:prstGeom>
        </p:spPr>
        <p:txBody>
          <a:bodyPr wrap="square">
            <a:spAutoFit/>
          </a:bodyPr>
          <a:lstStyle/>
          <a:p>
            <a:r>
              <a:rPr lang="en-US" sz="3800" b="1" dirty="0">
                <a:latin typeface="Maiandra GD" panose="020E0502030308020204" pitchFamily="34" charset="0"/>
              </a:rPr>
              <a:t> </a:t>
            </a:r>
            <a:r>
              <a:rPr lang="en-US" sz="3800" b="1" baseline="30000" dirty="0">
                <a:latin typeface="Maiandra GD" panose="020E0502030308020204" pitchFamily="34" charset="0"/>
              </a:rPr>
              <a:t>22 </a:t>
            </a:r>
            <a:r>
              <a:rPr lang="en-US" sz="3800" b="1" dirty="0">
                <a:latin typeface="Maiandra GD" panose="020E0502030308020204" pitchFamily="34" charset="0"/>
              </a:rPr>
              <a:t>Samuel said,</a:t>
            </a:r>
          </a:p>
          <a:p>
            <a:r>
              <a:rPr lang="en-US" sz="3800" b="1" dirty="0">
                <a:latin typeface="Maiandra GD" panose="020E0502030308020204" pitchFamily="34" charset="0"/>
              </a:rPr>
              <a:t>“Has the </a:t>
            </a:r>
            <a:r>
              <a:rPr lang="en-US" sz="3800" b="1" cap="small" dirty="0">
                <a:latin typeface="Maiandra GD" panose="020E0502030308020204" pitchFamily="34" charset="0"/>
              </a:rPr>
              <a:t>Lord</a:t>
            </a:r>
            <a:r>
              <a:rPr lang="en-US" sz="3800" b="1" dirty="0">
                <a:latin typeface="Maiandra GD" panose="020E0502030308020204" pitchFamily="34" charset="0"/>
              </a:rPr>
              <a:t> as great a delight in burnt offerings and sacrifices as in obedience to the voice of the </a:t>
            </a:r>
            <a:r>
              <a:rPr lang="en-US" sz="3800" b="1" cap="small" dirty="0">
                <a:latin typeface="Maiandra GD" panose="020E0502030308020204" pitchFamily="34" charset="0"/>
              </a:rPr>
              <a:t>Lord</a:t>
            </a:r>
            <a:r>
              <a:rPr lang="en-US" sz="3800" b="1" dirty="0">
                <a:latin typeface="Maiandra GD" panose="020E0502030308020204" pitchFamily="34" charset="0"/>
              </a:rPr>
              <a:t>?</a:t>
            </a:r>
            <a:br>
              <a:rPr lang="en-US" sz="3800" b="1" dirty="0">
                <a:latin typeface="Maiandra GD" panose="020E0502030308020204" pitchFamily="34" charset="0"/>
              </a:rPr>
            </a:br>
            <a:r>
              <a:rPr lang="en-US" sz="3800" b="1" dirty="0">
                <a:latin typeface="Maiandra GD" panose="020E0502030308020204" pitchFamily="34" charset="0"/>
              </a:rPr>
              <a:t>Behold, to obey is better than sacrifice,</a:t>
            </a:r>
            <a:br>
              <a:rPr lang="en-US" sz="3800" b="1" dirty="0">
                <a:latin typeface="Maiandra GD" panose="020E0502030308020204" pitchFamily="34" charset="0"/>
              </a:rPr>
            </a:br>
            <a:r>
              <a:rPr lang="en-US" sz="3800" b="1" dirty="0">
                <a:latin typeface="Maiandra GD" panose="020E0502030308020204" pitchFamily="34" charset="0"/>
              </a:rPr>
              <a:t>And to heed [is better] than the fat of rams.</a:t>
            </a:r>
          </a:p>
        </p:txBody>
      </p:sp>
    </p:spTree>
    <p:extLst>
      <p:ext uri="{BB962C8B-B14F-4D97-AF65-F5344CB8AC3E}">
        <p14:creationId xmlns:p14="http://schemas.microsoft.com/office/powerpoint/2010/main" val="228918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5F6AA0-83DA-4732-B155-E9728C8D7C8D}"/>
              </a:ext>
            </a:extLst>
          </p:cNvPr>
          <p:cNvSpPr/>
          <p:nvPr/>
        </p:nvSpPr>
        <p:spPr>
          <a:xfrm>
            <a:off x="81072" y="1628507"/>
            <a:ext cx="12026680" cy="3600986"/>
          </a:xfrm>
          <a:prstGeom prst="rect">
            <a:avLst/>
          </a:prstGeom>
        </p:spPr>
        <p:txBody>
          <a:bodyPr wrap="square">
            <a:spAutoFit/>
          </a:bodyPr>
          <a:lstStyle/>
          <a:p>
            <a:r>
              <a:rPr lang="en-US" sz="3800" b="1" baseline="30000" dirty="0">
                <a:latin typeface="Maiandra GD" panose="020E0502030308020204" pitchFamily="34" charset="0"/>
              </a:rPr>
              <a:t>34 </a:t>
            </a:r>
            <a:r>
              <a:rPr lang="en-US" sz="3800" b="1" dirty="0">
                <a:latin typeface="Maiandra GD" panose="020E0502030308020204" pitchFamily="34" charset="0"/>
              </a:rPr>
              <a:t>But David said to Saul, “Your servant was tending his father’s sheep. When a lion or a bear came and took a lamb out of the flock, </a:t>
            </a:r>
            <a:r>
              <a:rPr lang="en-US" sz="3800" b="1" baseline="30000" dirty="0">
                <a:latin typeface="Maiandra GD" panose="020E0502030308020204" pitchFamily="34" charset="0"/>
              </a:rPr>
              <a:t>35 </a:t>
            </a:r>
            <a:r>
              <a:rPr lang="en-US" sz="3800" b="1" dirty="0">
                <a:latin typeface="Maiandra GD" panose="020E0502030308020204" pitchFamily="34" charset="0"/>
              </a:rPr>
              <a:t>I went out after it and attacked it and rescued the lamb from its mouth; and when it rose up against me, I seized it by its whiskers and struck and killed it.</a:t>
            </a:r>
          </a:p>
        </p:txBody>
      </p:sp>
    </p:spTree>
    <p:extLst>
      <p:ext uri="{BB962C8B-B14F-4D97-AF65-F5344CB8AC3E}">
        <p14:creationId xmlns:p14="http://schemas.microsoft.com/office/powerpoint/2010/main" val="299368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E6902B-50AF-44D1-B998-8A823D49A36F}"/>
              </a:ext>
            </a:extLst>
          </p:cNvPr>
          <p:cNvSpPr/>
          <p:nvPr/>
        </p:nvSpPr>
        <p:spPr>
          <a:xfrm>
            <a:off x="74612" y="1628507"/>
            <a:ext cx="12039600" cy="3600986"/>
          </a:xfrm>
          <a:prstGeom prst="rect">
            <a:avLst/>
          </a:prstGeom>
        </p:spPr>
        <p:txBody>
          <a:bodyPr wrap="square">
            <a:spAutoFit/>
          </a:bodyPr>
          <a:lstStyle/>
          <a:p>
            <a:r>
              <a:rPr lang="en-US" sz="3800" b="1" baseline="30000" dirty="0">
                <a:latin typeface="Maiandra GD" panose="020E0502030308020204" pitchFamily="34" charset="0"/>
              </a:rPr>
              <a:t>36 </a:t>
            </a:r>
            <a:r>
              <a:rPr lang="en-US" sz="3800" b="1" dirty="0">
                <a:latin typeface="Maiandra GD" panose="020E0502030308020204" pitchFamily="34" charset="0"/>
              </a:rPr>
              <a:t>Your servant has killed both the lion and the bear; and this ungodly Philistine will be like one of them, since he has taunted and defied the armies of the living God.” </a:t>
            </a:r>
            <a:r>
              <a:rPr lang="en-US" sz="3800" b="1" baseline="30000" dirty="0">
                <a:latin typeface="Maiandra GD" panose="020E0502030308020204" pitchFamily="34" charset="0"/>
              </a:rPr>
              <a:t>37 </a:t>
            </a:r>
            <a:r>
              <a:rPr lang="en-US" sz="3800" b="1" dirty="0">
                <a:latin typeface="Maiandra GD" panose="020E0502030308020204" pitchFamily="34" charset="0"/>
              </a:rPr>
              <a:t>David said, “The </a:t>
            </a:r>
            <a:r>
              <a:rPr lang="en-US" sz="3800" b="1" cap="small" dirty="0">
                <a:latin typeface="Maiandra GD" panose="020E0502030308020204" pitchFamily="34" charset="0"/>
              </a:rPr>
              <a:t>Lord</a:t>
            </a:r>
            <a:r>
              <a:rPr lang="en-US" sz="3800" b="1" dirty="0">
                <a:latin typeface="Maiandra GD" panose="020E0502030308020204" pitchFamily="34" charset="0"/>
              </a:rPr>
              <a:t> who rescued me from the paw of the lion and from the paw of the bear, He will rescue me from the hand of this Philistine.”</a:t>
            </a:r>
          </a:p>
        </p:txBody>
      </p:sp>
    </p:spTree>
    <p:extLst>
      <p:ext uri="{BB962C8B-B14F-4D97-AF65-F5344CB8AC3E}">
        <p14:creationId xmlns:p14="http://schemas.microsoft.com/office/powerpoint/2010/main" val="120740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7EE13C-438C-4B7B-B2D9-F8FF3D37A813}"/>
              </a:ext>
            </a:extLst>
          </p:cNvPr>
          <p:cNvSpPr/>
          <p:nvPr/>
        </p:nvSpPr>
        <p:spPr>
          <a:xfrm>
            <a:off x="74612" y="1920895"/>
            <a:ext cx="12039600" cy="3016210"/>
          </a:xfrm>
          <a:prstGeom prst="rect">
            <a:avLst/>
          </a:prstGeom>
        </p:spPr>
        <p:txBody>
          <a:bodyPr wrap="square">
            <a:spAutoFit/>
          </a:bodyPr>
          <a:lstStyle/>
          <a:p>
            <a:r>
              <a:rPr lang="en-US" sz="3800" b="1" baseline="30000" dirty="0">
                <a:latin typeface="Maiandra GD" panose="020E0502030308020204" pitchFamily="34" charset="0"/>
              </a:rPr>
              <a:t>40 </a:t>
            </a:r>
            <a:r>
              <a:rPr lang="en-US" sz="3800" b="1" dirty="0">
                <a:latin typeface="Maiandra GD" panose="020E0502030308020204" pitchFamily="34" charset="0"/>
              </a:rPr>
              <a:t>Then he took his [shepherd’s] staff in his hand and chose for himself five smooth stones out of the stream bed, and put them in his shepherd’s bag which he had, that is, in his shepherd’s pouch. With his sling in his hand, he approached the Philistine.</a:t>
            </a:r>
          </a:p>
        </p:txBody>
      </p:sp>
    </p:spTree>
    <p:extLst>
      <p:ext uri="{BB962C8B-B14F-4D97-AF65-F5344CB8AC3E}">
        <p14:creationId xmlns:p14="http://schemas.microsoft.com/office/powerpoint/2010/main" val="347008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D1A6F3-868D-447B-9305-424BFBBACAA6}"/>
              </a:ext>
            </a:extLst>
          </p:cNvPr>
          <p:cNvSpPr/>
          <p:nvPr/>
        </p:nvSpPr>
        <p:spPr>
          <a:xfrm>
            <a:off x="74611" y="1043731"/>
            <a:ext cx="12039601" cy="4770537"/>
          </a:xfrm>
          <a:prstGeom prst="rect">
            <a:avLst/>
          </a:prstGeom>
        </p:spPr>
        <p:txBody>
          <a:bodyPr wrap="square">
            <a:spAutoFit/>
          </a:bodyPr>
          <a:lstStyle/>
          <a:p>
            <a:r>
              <a:rPr lang="en-US" sz="3800" b="1" baseline="30000" dirty="0">
                <a:latin typeface="Maiandra GD" panose="020E0502030308020204" pitchFamily="34" charset="0"/>
              </a:rPr>
              <a:t>41 </a:t>
            </a:r>
            <a:r>
              <a:rPr lang="en-US" sz="3800" b="1" dirty="0">
                <a:latin typeface="Maiandra GD" panose="020E0502030308020204" pitchFamily="34" charset="0"/>
              </a:rPr>
              <a:t>The Philistine came and approached David, with his shield-bearer in front of him. </a:t>
            </a:r>
            <a:r>
              <a:rPr lang="en-US" sz="3800" b="1" baseline="30000" dirty="0">
                <a:latin typeface="Maiandra GD" panose="020E0502030308020204" pitchFamily="34" charset="0"/>
              </a:rPr>
              <a:t>42 </a:t>
            </a:r>
            <a:r>
              <a:rPr lang="en-US" sz="3800" b="1" dirty="0">
                <a:latin typeface="Maiandra GD" panose="020E0502030308020204" pitchFamily="34" charset="0"/>
              </a:rPr>
              <a:t>When the Philistine looked around and saw David, he derided and </a:t>
            </a:r>
          </a:p>
          <a:p>
            <a:r>
              <a:rPr lang="en-US" sz="3800" b="1" dirty="0">
                <a:latin typeface="Maiandra GD" panose="020E0502030308020204" pitchFamily="34" charset="0"/>
              </a:rPr>
              <a:t>disparaged him because he was [just] a young man, with a ruddy complexion, and a handsome appearance. </a:t>
            </a:r>
            <a:r>
              <a:rPr lang="en-US" sz="3800" b="1" baseline="30000" dirty="0">
                <a:latin typeface="Maiandra GD" panose="020E0502030308020204" pitchFamily="34" charset="0"/>
              </a:rPr>
              <a:t>43 </a:t>
            </a:r>
            <a:r>
              <a:rPr lang="en-US" sz="3800" b="1" dirty="0">
                <a:latin typeface="Maiandra GD" panose="020E0502030308020204" pitchFamily="34" charset="0"/>
              </a:rPr>
              <a:t>The Philistine said to David, “Am I a dog, that you come to me with [shepherd’s] staffs?” And the Philistine cursed David by his gods.</a:t>
            </a:r>
          </a:p>
        </p:txBody>
      </p:sp>
    </p:spTree>
    <p:extLst>
      <p:ext uri="{BB962C8B-B14F-4D97-AF65-F5344CB8AC3E}">
        <p14:creationId xmlns:p14="http://schemas.microsoft.com/office/powerpoint/2010/main" val="660315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AB569D-7695-477A-940C-83E29B4E42F0}"/>
              </a:ext>
            </a:extLst>
          </p:cNvPr>
          <p:cNvSpPr/>
          <p:nvPr/>
        </p:nvSpPr>
        <p:spPr>
          <a:xfrm>
            <a:off x="76878" y="1628507"/>
            <a:ext cx="12035067" cy="3600986"/>
          </a:xfrm>
          <a:prstGeom prst="rect">
            <a:avLst/>
          </a:prstGeom>
        </p:spPr>
        <p:txBody>
          <a:bodyPr wrap="square">
            <a:spAutoFit/>
          </a:bodyPr>
          <a:lstStyle/>
          <a:p>
            <a:r>
              <a:rPr lang="en-US" sz="3800" b="1" baseline="30000" dirty="0">
                <a:latin typeface="Maiandra GD" panose="020E0502030308020204" pitchFamily="34" charset="0"/>
              </a:rPr>
              <a:t>44 </a:t>
            </a:r>
            <a:r>
              <a:rPr lang="en-US" sz="3800" b="1" dirty="0">
                <a:latin typeface="Maiandra GD" panose="020E0502030308020204" pitchFamily="34" charset="0"/>
              </a:rPr>
              <a:t>The Philistine also said to David, “Come to me, and I will give your flesh to the birds of the sky and the beasts of the field.” </a:t>
            </a:r>
            <a:r>
              <a:rPr lang="en-US" sz="3800" b="1" baseline="30000" dirty="0">
                <a:latin typeface="Maiandra GD" panose="020E0502030308020204" pitchFamily="34" charset="0"/>
              </a:rPr>
              <a:t>45 </a:t>
            </a:r>
            <a:r>
              <a:rPr lang="en-US" sz="3800" b="1" dirty="0">
                <a:latin typeface="Maiandra GD" panose="020E0502030308020204" pitchFamily="34" charset="0"/>
              </a:rPr>
              <a:t>Then David said to the Philistine, “You come to me with a sword, a spear, and a javelin, but I come to you in the name of the </a:t>
            </a:r>
            <a:r>
              <a:rPr lang="en-US" sz="3800" b="1" cap="small" dirty="0">
                <a:latin typeface="Maiandra GD" panose="020E0502030308020204" pitchFamily="34" charset="0"/>
              </a:rPr>
              <a:t>Lord</a:t>
            </a:r>
            <a:r>
              <a:rPr lang="en-US" sz="3800" b="1" dirty="0">
                <a:latin typeface="Maiandra GD" panose="020E0502030308020204" pitchFamily="34" charset="0"/>
              </a:rPr>
              <a:t> of hosts, the God of the armies of Israel, whom you have taunted.</a:t>
            </a:r>
          </a:p>
        </p:txBody>
      </p:sp>
    </p:spTree>
    <p:extLst>
      <p:ext uri="{BB962C8B-B14F-4D97-AF65-F5344CB8AC3E}">
        <p14:creationId xmlns:p14="http://schemas.microsoft.com/office/powerpoint/2010/main" val="50676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90157B-27A6-4703-B8AF-066853176449}"/>
              </a:ext>
            </a:extLst>
          </p:cNvPr>
          <p:cNvSpPr/>
          <p:nvPr/>
        </p:nvSpPr>
        <p:spPr>
          <a:xfrm>
            <a:off x="74611" y="1628507"/>
            <a:ext cx="12039601" cy="3600986"/>
          </a:xfrm>
          <a:prstGeom prst="rect">
            <a:avLst/>
          </a:prstGeom>
        </p:spPr>
        <p:txBody>
          <a:bodyPr wrap="square">
            <a:spAutoFit/>
          </a:bodyPr>
          <a:lstStyle/>
          <a:p>
            <a:r>
              <a:rPr lang="en-US" sz="3800" b="1" baseline="30000" dirty="0">
                <a:latin typeface="Maiandra GD" panose="020E0502030308020204" pitchFamily="34" charset="0"/>
              </a:rPr>
              <a:t>48 </a:t>
            </a:r>
            <a:r>
              <a:rPr lang="en-US" sz="3800" b="1" dirty="0">
                <a:latin typeface="Maiandra GD" panose="020E0502030308020204" pitchFamily="34" charset="0"/>
              </a:rPr>
              <a:t>When the Philistine rose and came forward to meet David, David ran quickly toward the battle line to meet the Philistine. </a:t>
            </a:r>
            <a:r>
              <a:rPr lang="en-US" sz="3800" b="1" baseline="30000" dirty="0">
                <a:latin typeface="Maiandra GD" panose="020E0502030308020204" pitchFamily="34" charset="0"/>
              </a:rPr>
              <a:t>49 </a:t>
            </a:r>
            <a:r>
              <a:rPr lang="en-US" sz="3800" b="1" dirty="0">
                <a:latin typeface="Maiandra GD" panose="020E0502030308020204" pitchFamily="34" charset="0"/>
              </a:rPr>
              <a:t>David put his hand into his bag and took out a stone and slung it, and it struck the Philistine on his forehead. The stone penetrated his forehead, and he fell face down on the ground.</a:t>
            </a:r>
          </a:p>
        </p:txBody>
      </p:sp>
    </p:spTree>
    <p:extLst>
      <p:ext uri="{BB962C8B-B14F-4D97-AF65-F5344CB8AC3E}">
        <p14:creationId xmlns:p14="http://schemas.microsoft.com/office/powerpoint/2010/main" val="295857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8C1B28-A638-458A-BF83-B8E434F14DDC}"/>
              </a:ext>
            </a:extLst>
          </p:cNvPr>
          <p:cNvSpPr/>
          <p:nvPr/>
        </p:nvSpPr>
        <p:spPr>
          <a:xfrm>
            <a:off x="74612" y="2090172"/>
            <a:ext cx="12039600" cy="2739211"/>
          </a:xfrm>
          <a:prstGeom prst="rect">
            <a:avLst/>
          </a:prstGeom>
        </p:spPr>
        <p:txBody>
          <a:bodyPr wrap="square">
            <a:spAutoFit/>
          </a:bodyPr>
          <a:lstStyle/>
          <a:p>
            <a:r>
              <a:rPr lang="en-US" sz="4000" b="1" i="1" u="sng" dirty="0">
                <a:latin typeface="Maiandra GD" panose="020E0502030308020204" pitchFamily="34" charset="0"/>
              </a:rPr>
              <a:t>1 Corinthians 10:4</a:t>
            </a:r>
          </a:p>
          <a:p>
            <a:endParaRPr lang="en-US" sz="1800" b="1" i="1" u="sng" dirty="0">
              <a:latin typeface="Maiandra GD" panose="020E0502030308020204" pitchFamily="34" charset="0"/>
            </a:endParaRPr>
          </a:p>
          <a:p>
            <a:r>
              <a:rPr lang="en-US" sz="3800" b="1" baseline="30000" dirty="0">
                <a:latin typeface="Maiandra GD" panose="020E0502030308020204" pitchFamily="34" charset="0"/>
              </a:rPr>
              <a:t>4 </a:t>
            </a:r>
            <a:r>
              <a:rPr lang="en-US" sz="3800" b="1" dirty="0">
                <a:latin typeface="Maiandra GD" panose="020E0502030308020204" pitchFamily="34" charset="0"/>
              </a:rPr>
              <a:t>The weapons of our warfare are not physical [weapons of flesh and blood]. Our weapons are divinely powerful for the destruction of fortresses.</a:t>
            </a:r>
          </a:p>
        </p:txBody>
      </p:sp>
    </p:spTree>
    <p:extLst>
      <p:ext uri="{BB962C8B-B14F-4D97-AF65-F5344CB8AC3E}">
        <p14:creationId xmlns:p14="http://schemas.microsoft.com/office/powerpoint/2010/main" val="2277506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4F2517-7041-4562-A565-D1E97FCA053D}"/>
              </a:ext>
            </a:extLst>
          </p:cNvPr>
          <p:cNvSpPr/>
          <p:nvPr/>
        </p:nvSpPr>
        <p:spPr>
          <a:xfrm>
            <a:off x="74612" y="1443841"/>
            <a:ext cx="12039599" cy="3970318"/>
          </a:xfrm>
          <a:prstGeom prst="rect">
            <a:avLst/>
          </a:prstGeom>
        </p:spPr>
        <p:txBody>
          <a:bodyPr wrap="square">
            <a:spAutoFit/>
          </a:bodyPr>
          <a:lstStyle/>
          <a:p>
            <a:r>
              <a:rPr lang="en-US" sz="4000" b="1" i="1" u="sng" dirty="0">
                <a:latin typeface="Maiandra GD" panose="020E0502030308020204" pitchFamily="34" charset="0"/>
              </a:rPr>
              <a:t>2 Chronicles 20:15</a:t>
            </a:r>
            <a:r>
              <a:rPr lang="en-US" sz="3800" b="1" i="1" dirty="0">
                <a:latin typeface="Maiandra GD" panose="020E0502030308020204" pitchFamily="34" charset="0"/>
              </a:rPr>
              <a:t> </a:t>
            </a:r>
            <a:r>
              <a:rPr lang="en-US" sz="3800" b="1" dirty="0">
                <a:latin typeface="Maiandra GD" panose="020E0502030308020204" pitchFamily="34" charset="0"/>
              </a:rPr>
              <a:t>- </a:t>
            </a:r>
            <a:r>
              <a:rPr lang="en-US" sz="3200" b="1" i="1" dirty="0">
                <a:latin typeface="Maiandra GD" panose="020E0502030308020204" pitchFamily="34" charset="0"/>
              </a:rPr>
              <a:t>Amplified Bible (AMP)</a:t>
            </a:r>
          </a:p>
          <a:p>
            <a:endParaRPr lang="en-US" sz="1800" b="1" dirty="0">
              <a:latin typeface="Maiandra GD" panose="020E0502030308020204" pitchFamily="34" charset="0"/>
            </a:endParaRPr>
          </a:p>
          <a:p>
            <a:r>
              <a:rPr lang="en-US" sz="3800" b="1" baseline="30000" dirty="0">
                <a:latin typeface="Maiandra GD" panose="020E0502030308020204" pitchFamily="34" charset="0"/>
              </a:rPr>
              <a:t>15 </a:t>
            </a:r>
            <a:r>
              <a:rPr lang="en-US" sz="3800" b="1" dirty="0">
                <a:latin typeface="Maiandra GD" panose="020E0502030308020204" pitchFamily="34" charset="0"/>
              </a:rPr>
              <a:t>He said, “Listen carefully, all [you people of] Judah, and you inhabitants of Jerusalem, and King Jehoshaphat. The </a:t>
            </a:r>
            <a:r>
              <a:rPr lang="en-US" sz="3800" b="1" cap="small" dirty="0">
                <a:latin typeface="Maiandra GD" panose="020E0502030308020204" pitchFamily="34" charset="0"/>
              </a:rPr>
              <a:t>Lord</a:t>
            </a:r>
            <a:r>
              <a:rPr lang="en-US" sz="3800" b="1" dirty="0">
                <a:latin typeface="Maiandra GD" panose="020E0502030308020204" pitchFamily="34" charset="0"/>
              </a:rPr>
              <a:t> says this to you: ‘Be not afraid or dismayed at this great multitude, for the battle is not yours, but God’s.</a:t>
            </a:r>
          </a:p>
        </p:txBody>
      </p:sp>
    </p:spTree>
    <p:extLst>
      <p:ext uri="{BB962C8B-B14F-4D97-AF65-F5344CB8AC3E}">
        <p14:creationId xmlns:p14="http://schemas.microsoft.com/office/powerpoint/2010/main" val="179063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DBA4FF-15BC-4AC6-8311-180135605687}"/>
              </a:ext>
            </a:extLst>
          </p:cNvPr>
          <p:cNvSpPr/>
          <p:nvPr/>
        </p:nvSpPr>
        <p:spPr>
          <a:xfrm>
            <a:off x="84831" y="1151453"/>
            <a:ext cx="12019162" cy="4555093"/>
          </a:xfrm>
          <a:prstGeom prst="rect">
            <a:avLst/>
          </a:prstGeom>
        </p:spPr>
        <p:txBody>
          <a:bodyPr wrap="square">
            <a:spAutoFit/>
          </a:bodyPr>
          <a:lstStyle/>
          <a:p>
            <a:r>
              <a:rPr lang="en-US" sz="4000" b="1" i="1" u="sng" dirty="0">
                <a:latin typeface="Maiandra GD" panose="020E0502030308020204" pitchFamily="34" charset="0"/>
              </a:rPr>
              <a:t>Goliath’s Challenge</a:t>
            </a:r>
          </a:p>
          <a:p>
            <a:endParaRPr lang="en-US" sz="1800" b="1" dirty="0">
              <a:latin typeface="Maiandra GD" panose="020E0502030308020204" pitchFamily="34" charset="0"/>
            </a:endParaRPr>
          </a:p>
          <a:p>
            <a:r>
              <a:rPr lang="en-US" sz="3800" b="1" dirty="0">
                <a:latin typeface="Maiandra GD" panose="020E0502030308020204" pitchFamily="34" charset="0"/>
              </a:rPr>
              <a:t>17 Now the Philistines gathered their armies for battle and were assembled at </a:t>
            </a:r>
            <a:r>
              <a:rPr lang="en-US" sz="3800" b="1" dirty="0" err="1">
                <a:latin typeface="Maiandra GD" panose="020E0502030308020204" pitchFamily="34" charset="0"/>
              </a:rPr>
              <a:t>Socoh</a:t>
            </a:r>
            <a:r>
              <a:rPr lang="en-US" sz="3800" b="1" dirty="0">
                <a:latin typeface="Maiandra GD" panose="020E0502030308020204" pitchFamily="34" charset="0"/>
              </a:rPr>
              <a:t>, which belongs to Judah; and they camped between </a:t>
            </a:r>
            <a:r>
              <a:rPr lang="en-US" sz="3800" b="1" dirty="0" err="1">
                <a:latin typeface="Maiandra GD" panose="020E0502030308020204" pitchFamily="34" charset="0"/>
              </a:rPr>
              <a:t>Socoh</a:t>
            </a:r>
            <a:r>
              <a:rPr lang="en-US" sz="3800" b="1" dirty="0">
                <a:latin typeface="Maiandra GD" panose="020E0502030308020204" pitchFamily="34" charset="0"/>
              </a:rPr>
              <a:t> and </a:t>
            </a:r>
            <a:r>
              <a:rPr lang="en-US" sz="3800" b="1" dirty="0" err="1">
                <a:latin typeface="Maiandra GD" panose="020E0502030308020204" pitchFamily="34" charset="0"/>
              </a:rPr>
              <a:t>Azekah</a:t>
            </a:r>
            <a:r>
              <a:rPr lang="en-US" sz="3800" b="1" dirty="0">
                <a:latin typeface="Maiandra GD" panose="020E0502030308020204" pitchFamily="34" charset="0"/>
              </a:rPr>
              <a:t>, in </a:t>
            </a:r>
            <a:r>
              <a:rPr lang="en-US" sz="3800" b="1" dirty="0" err="1">
                <a:latin typeface="Maiandra GD" panose="020E0502030308020204" pitchFamily="34" charset="0"/>
              </a:rPr>
              <a:t>Ephes-dammim</a:t>
            </a:r>
            <a:r>
              <a:rPr lang="en-US" sz="3800" b="1" dirty="0">
                <a:latin typeface="Maiandra GD" panose="020E0502030308020204" pitchFamily="34" charset="0"/>
              </a:rPr>
              <a:t>. </a:t>
            </a:r>
            <a:r>
              <a:rPr lang="en-US" sz="3800" b="1" baseline="30000" dirty="0">
                <a:latin typeface="Maiandra GD" panose="020E0502030308020204" pitchFamily="34" charset="0"/>
              </a:rPr>
              <a:t>2 </a:t>
            </a:r>
            <a:r>
              <a:rPr lang="en-US" sz="3800" b="1" dirty="0">
                <a:latin typeface="Maiandra GD" panose="020E0502030308020204" pitchFamily="34" charset="0"/>
              </a:rPr>
              <a:t>Saul and the men of Israel were gathered together and they camped in the Valley of </a:t>
            </a:r>
            <a:r>
              <a:rPr lang="en-US" sz="3800" b="1" dirty="0" err="1">
                <a:latin typeface="Maiandra GD" panose="020E0502030308020204" pitchFamily="34" charset="0"/>
              </a:rPr>
              <a:t>Elah</a:t>
            </a:r>
            <a:r>
              <a:rPr lang="en-US" sz="3800" b="1" dirty="0">
                <a:latin typeface="Maiandra GD" panose="020E0502030308020204" pitchFamily="34" charset="0"/>
              </a:rPr>
              <a:t>, and assembled in battle formation to meet the Philistines.</a:t>
            </a:r>
          </a:p>
        </p:txBody>
      </p:sp>
    </p:spTree>
    <p:extLst>
      <p:ext uri="{BB962C8B-B14F-4D97-AF65-F5344CB8AC3E}">
        <p14:creationId xmlns:p14="http://schemas.microsoft.com/office/powerpoint/2010/main" val="17746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C273715B-7C8A-B11F-7192-F4CAA4557F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71" y="750724"/>
            <a:ext cx="11992282" cy="5356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43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F8F90D-FE57-45FF-8A07-B683654B3067}"/>
              </a:ext>
            </a:extLst>
          </p:cNvPr>
          <p:cNvSpPr/>
          <p:nvPr/>
        </p:nvSpPr>
        <p:spPr>
          <a:xfrm>
            <a:off x="72685" y="1628507"/>
            <a:ext cx="12043454" cy="3600986"/>
          </a:xfrm>
          <a:prstGeom prst="rect">
            <a:avLst/>
          </a:prstGeom>
        </p:spPr>
        <p:txBody>
          <a:bodyPr wrap="square">
            <a:spAutoFit/>
          </a:bodyPr>
          <a:lstStyle/>
          <a:p>
            <a:r>
              <a:rPr lang="en-US" sz="3800" b="1" baseline="30000" dirty="0">
                <a:latin typeface="Maiandra GD" panose="020E0502030308020204" pitchFamily="34" charset="0"/>
              </a:rPr>
              <a:t>3 </a:t>
            </a:r>
            <a:r>
              <a:rPr lang="en-US" sz="3800" b="1" dirty="0">
                <a:latin typeface="Maiandra GD" panose="020E0502030308020204" pitchFamily="34" charset="0"/>
              </a:rPr>
              <a:t>The Philistines were standing on the mountain on one side and Israel was standing on the mountain on the other side, with the valley between them. </a:t>
            </a:r>
            <a:r>
              <a:rPr lang="en-US" sz="3800" b="1" baseline="30000" dirty="0">
                <a:latin typeface="Maiandra GD" panose="020E0502030308020204" pitchFamily="34" charset="0"/>
              </a:rPr>
              <a:t>4 </a:t>
            </a:r>
            <a:r>
              <a:rPr lang="en-US" sz="3800" b="1" dirty="0">
                <a:latin typeface="Maiandra GD" panose="020E0502030308020204" pitchFamily="34" charset="0"/>
              </a:rPr>
              <a:t>Then a </a:t>
            </a:r>
          </a:p>
          <a:p>
            <a:r>
              <a:rPr lang="en-US" sz="3800" b="1" dirty="0">
                <a:latin typeface="Maiandra GD" panose="020E0502030308020204" pitchFamily="34" charset="0"/>
              </a:rPr>
              <a:t>champion came out from the camp of the Philistines named Goliath of Gath, whose height was six cubits and a span. ( 9 feet 9 inches)</a:t>
            </a:r>
          </a:p>
        </p:txBody>
      </p:sp>
    </p:spTree>
    <p:extLst>
      <p:ext uri="{BB962C8B-B14F-4D97-AF65-F5344CB8AC3E}">
        <p14:creationId xmlns:p14="http://schemas.microsoft.com/office/powerpoint/2010/main" val="733819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FFC2E7B4-2069-42B9-8D20-F4225A548E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5511" y="893"/>
            <a:ext cx="4496216" cy="6856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26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5809F6-7783-4715-9028-3625650EFED1}"/>
              </a:ext>
            </a:extLst>
          </p:cNvPr>
          <p:cNvSpPr/>
          <p:nvPr/>
        </p:nvSpPr>
        <p:spPr>
          <a:xfrm>
            <a:off x="70853" y="1043731"/>
            <a:ext cx="12047118" cy="4770537"/>
          </a:xfrm>
          <a:prstGeom prst="rect">
            <a:avLst/>
          </a:prstGeom>
        </p:spPr>
        <p:txBody>
          <a:bodyPr wrap="square">
            <a:spAutoFit/>
          </a:bodyPr>
          <a:lstStyle/>
          <a:p>
            <a:r>
              <a:rPr lang="en-US" sz="3800" b="1" baseline="30000" dirty="0">
                <a:latin typeface="Maiandra GD" panose="020E0502030308020204" pitchFamily="34" charset="0"/>
              </a:rPr>
              <a:t>5 </a:t>
            </a:r>
            <a:r>
              <a:rPr lang="en-US" sz="3800" b="1" dirty="0">
                <a:latin typeface="Maiandra GD" panose="020E0502030308020204" pitchFamily="34" charset="0"/>
              </a:rPr>
              <a:t>He had a bronze helmet on his head, and wore a </a:t>
            </a:r>
          </a:p>
          <a:p>
            <a:r>
              <a:rPr lang="en-US" sz="3800" b="1" dirty="0">
                <a:latin typeface="Maiandra GD" panose="020E0502030308020204" pitchFamily="34" charset="0"/>
              </a:rPr>
              <a:t>coat of scale-armor (overlapping metal plates) which weighed 5,000 shekels of bronze. </a:t>
            </a:r>
            <a:r>
              <a:rPr lang="en-US" sz="3800" b="1" baseline="30000" dirty="0">
                <a:latin typeface="Maiandra GD" panose="020E0502030308020204" pitchFamily="34" charset="0"/>
              </a:rPr>
              <a:t>6 </a:t>
            </a:r>
            <a:r>
              <a:rPr lang="en-US" sz="3800" b="1" dirty="0">
                <a:latin typeface="Maiandra GD" panose="020E0502030308020204" pitchFamily="34" charset="0"/>
              </a:rPr>
              <a:t>He had bronze </a:t>
            </a:r>
          </a:p>
          <a:p>
            <a:r>
              <a:rPr lang="en-US" sz="3800" b="1" dirty="0">
                <a:latin typeface="Maiandra GD" panose="020E0502030308020204" pitchFamily="34" charset="0"/>
              </a:rPr>
              <a:t>shin protectors on his legs and a bronze javelin hung between his shoulders. </a:t>
            </a:r>
            <a:r>
              <a:rPr lang="en-US" sz="3800" b="1" baseline="30000" dirty="0">
                <a:latin typeface="Maiandra GD" panose="020E0502030308020204" pitchFamily="34" charset="0"/>
              </a:rPr>
              <a:t>7 </a:t>
            </a:r>
            <a:r>
              <a:rPr lang="en-US" sz="3800" b="1" dirty="0">
                <a:latin typeface="Maiandra GD" panose="020E0502030308020204" pitchFamily="34" charset="0"/>
              </a:rPr>
              <a:t>The [wooden] shaft of his spear was like a weaver’s beam; the blade-head of his spear </a:t>
            </a:r>
          </a:p>
          <a:p>
            <a:r>
              <a:rPr lang="en-US" sz="3800" b="1" dirty="0">
                <a:latin typeface="Maiandra GD" panose="020E0502030308020204" pitchFamily="34" charset="0"/>
              </a:rPr>
              <a:t>weighed six hundred shekels of iron. And a shield-bearer walked in front of him.</a:t>
            </a:r>
            <a:r>
              <a:rPr lang="en-US" sz="2800" b="1" dirty="0">
                <a:latin typeface="Maiandra GD" panose="020E0502030308020204" pitchFamily="34" charset="0"/>
              </a:rPr>
              <a:t>(5K shekels 126 #; 600 shekels 15#)</a:t>
            </a:r>
          </a:p>
        </p:txBody>
      </p:sp>
    </p:spTree>
    <p:extLst>
      <p:ext uri="{BB962C8B-B14F-4D97-AF65-F5344CB8AC3E}">
        <p14:creationId xmlns:p14="http://schemas.microsoft.com/office/powerpoint/2010/main" val="3906320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F2B66B-90ED-4954-87F2-DD6B5A798884}"/>
              </a:ext>
            </a:extLst>
          </p:cNvPr>
          <p:cNvSpPr/>
          <p:nvPr/>
        </p:nvSpPr>
        <p:spPr>
          <a:xfrm>
            <a:off x="86228" y="1920895"/>
            <a:ext cx="12016367" cy="3016210"/>
          </a:xfrm>
          <a:prstGeom prst="rect">
            <a:avLst/>
          </a:prstGeom>
        </p:spPr>
        <p:txBody>
          <a:bodyPr wrap="square">
            <a:spAutoFit/>
          </a:bodyPr>
          <a:lstStyle/>
          <a:p>
            <a:r>
              <a:rPr lang="en-US" sz="3800" b="1" baseline="30000" dirty="0">
                <a:latin typeface="Maiandra GD" panose="020E0502030308020204" pitchFamily="34" charset="0"/>
              </a:rPr>
              <a:t>8 </a:t>
            </a:r>
            <a:r>
              <a:rPr lang="en-US" sz="3800" b="1" dirty="0">
                <a:latin typeface="Maiandra GD" panose="020E0502030308020204" pitchFamily="34" charset="0"/>
              </a:rPr>
              <a:t>Goliath stood and shouted to the battle lines of Israel, saying to them, “Why have you come out to draw up for battle? Am I not the Philistine and are you not servants of Saul? Choose a man for yourselves and have him come down to me.</a:t>
            </a:r>
          </a:p>
        </p:txBody>
      </p:sp>
    </p:spTree>
    <p:extLst>
      <p:ext uri="{BB962C8B-B14F-4D97-AF65-F5344CB8AC3E}">
        <p14:creationId xmlns:p14="http://schemas.microsoft.com/office/powerpoint/2010/main" val="3345044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1EDD0E-6A11-4D7C-83A6-6DF75C778D77}"/>
              </a:ext>
            </a:extLst>
          </p:cNvPr>
          <p:cNvSpPr/>
          <p:nvPr/>
        </p:nvSpPr>
        <p:spPr>
          <a:xfrm>
            <a:off x="74612" y="1336119"/>
            <a:ext cx="12039600" cy="4185761"/>
          </a:xfrm>
          <a:prstGeom prst="rect">
            <a:avLst/>
          </a:prstGeom>
        </p:spPr>
        <p:txBody>
          <a:bodyPr wrap="square">
            <a:spAutoFit/>
          </a:bodyPr>
          <a:lstStyle/>
          <a:p>
            <a:r>
              <a:rPr lang="en-US" sz="3800" b="1" baseline="30000" dirty="0">
                <a:latin typeface="Maiandra GD" panose="020E0502030308020204" pitchFamily="34" charset="0"/>
              </a:rPr>
              <a:t>9 </a:t>
            </a:r>
            <a:r>
              <a:rPr lang="en-US" sz="3800" b="1" dirty="0">
                <a:latin typeface="Maiandra GD" panose="020E0502030308020204" pitchFamily="34" charset="0"/>
              </a:rPr>
              <a:t>If he is able to fight with me and kill me, then we will become your servants; but if I prevail against him and kill him, then you shall become our servants and serve us.” </a:t>
            </a:r>
            <a:r>
              <a:rPr lang="en-US" sz="3800" b="1" baseline="30000" dirty="0">
                <a:latin typeface="Maiandra GD" panose="020E0502030308020204" pitchFamily="34" charset="0"/>
              </a:rPr>
              <a:t>10 </a:t>
            </a:r>
            <a:r>
              <a:rPr lang="en-US" sz="3800" b="1" dirty="0">
                <a:latin typeface="Maiandra GD" panose="020E0502030308020204" pitchFamily="34" charset="0"/>
              </a:rPr>
              <a:t>Again the Philistine said, “I defy the battle lines of Israel this day; give me a man so that we may fight together.” </a:t>
            </a:r>
            <a:r>
              <a:rPr lang="en-US" sz="3800" b="1" baseline="30000" dirty="0">
                <a:latin typeface="Maiandra GD" panose="020E0502030308020204" pitchFamily="34" charset="0"/>
              </a:rPr>
              <a:t>11 </a:t>
            </a:r>
            <a:r>
              <a:rPr lang="en-US" sz="3800" b="1" dirty="0">
                <a:latin typeface="Maiandra GD" panose="020E0502030308020204" pitchFamily="34" charset="0"/>
              </a:rPr>
              <a:t>When Saul and all Israel heard these words of the Philistine, they were dismayed and greatly afraid.</a:t>
            </a:r>
          </a:p>
        </p:txBody>
      </p:sp>
    </p:spTree>
    <p:extLst>
      <p:ext uri="{BB962C8B-B14F-4D97-AF65-F5344CB8AC3E}">
        <p14:creationId xmlns:p14="http://schemas.microsoft.com/office/powerpoint/2010/main" val="3083424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4873beb7-5857-4685-be1f-d57550cc96cc"/>
    <ds:schemaRef ds:uri="http://schemas.microsoft.com/office/2006/metadata/propertie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18586</TotalTime>
  <Words>1040</Words>
  <Application>Microsoft Office PowerPoint</Application>
  <PresentationFormat>Custom</PresentationFormat>
  <Paragraphs>38</Paragraphs>
  <Slides>19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God Own Your Battle</dc:title>
  <dc:creator>Joel Flowers</dc:creator>
  <cp:lastModifiedBy>Joe Puetz</cp:lastModifiedBy>
  <cp:revision>39</cp:revision>
  <cp:lastPrinted>2023-02-11T15:09:46Z</cp:lastPrinted>
  <dcterms:created xsi:type="dcterms:W3CDTF">2017-10-01T00:55:44Z</dcterms:created>
  <dcterms:modified xsi:type="dcterms:W3CDTF">2024-04-13T14:55:59Z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