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Lst>
  <p:notesMasterIdLst>
    <p:notesMasterId r:id="rId14"/>
  </p:notesMasterIdLst>
  <p:handoutMasterIdLst>
    <p:handoutMasterId r:id="rId15"/>
  </p:handoutMasterIdLst>
  <p:sldIdLst>
    <p:sldId id="326" r:id="rId6"/>
    <p:sldId id="327" r:id="rId7"/>
    <p:sldId id="319" r:id="rId8"/>
    <p:sldId id="320" r:id="rId9"/>
    <p:sldId id="321" r:id="rId10"/>
    <p:sldId id="323" r:id="rId11"/>
    <p:sldId id="324" r:id="rId12"/>
    <p:sldId id="325" r:id="rId13"/>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11" autoAdjust="0"/>
    <p:restoredTop sz="94280" autoAdjust="0"/>
  </p:normalViewPr>
  <p:slideViewPr>
    <p:cSldViewPr>
      <p:cViewPr varScale="1">
        <p:scale>
          <a:sx n="105" d="100"/>
          <a:sy n="105" d="100"/>
        </p:scale>
        <p:origin x="756" y="10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sz="quarter" idx="1"/>
          </p:nvPr>
        </p:nvSpPr>
        <p:spPr>
          <a:xfrm>
            <a:off x="4023093" y="0"/>
            <a:ext cx="3077739" cy="469424"/>
          </a:xfrm>
          <a:prstGeom prst="rect">
            <a:avLst/>
          </a:prstGeom>
        </p:spPr>
        <p:txBody>
          <a:bodyPr vert="horz" lIns="94221" tIns="47111" rIns="94221" bIns="47111" rtlCol="0"/>
          <a:lstStyle>
            <a:lvl1pPr algn="r">
              <a:defRPr sz="1200"/>
            </a:lvl1pPr>
          </a:lstStyle>
          <a:p>
            <a:fld id="{4954C6E1-AF92-4FB7-A013-0B520EBC30AE}" type="datetimeFigureOut">
              <a:rPr lang="en-US"/>
              <a:t>4/6/2024</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1" tIns="47111" rIns="94221" bIns="47111"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95C10850-0874-4A61-99B4-D613C5E8D9EA}" type="datetimeFigureOut">
              <a:rPr lang="en-US"/>
              <a:t>4/6/2024</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21" tIns="47111" rIns="94221" bIns="47111"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4/6/2024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4/6/2024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340034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4/6/2024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994506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4/6/2024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4032867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4/6/2024</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8260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4/6/2024</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88317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4/6/2024</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680980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2880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4/6/2024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1658802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3463412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3845823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4/6/2024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442928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4/6/2024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249252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4/6/2024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4/6/2024</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4/6/2024</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4/6/2024</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4/6/2024</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4/6/2024</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extLst>
      <p:ext uri="{BB962C8B-B14F-4D97-AF65-F5344CB8AC3E}">
        <p14:creationId xmlns:p14="http://schemas.microsoft.com/office/powerpoint/2010/main" val="2879035216"/>
      </p:ext>
    </p:extLst>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0ABCFB0-F1F1-B1F7-54F6-251FBC4D31CB}"/>
              </a:ext>
            </a:extLst>
          </p:cNvPr>
          <p:cNvSpPr txBox="1"/>
          <p:nvPr/>
        </p:nvSpPr>
        <p:spPr>
          <a:xfrm>
            <a:off x="74612" y="289679"/>
            <a:ext cx="12039600" cy="6278642"/>
          </a:xfrm>
          <a:prstGeom prst="rect">
            <a:avLst/>
          </a:prstGeom>
          <a:noFill/>
        </p:spPr>
        <p:txBody>
          <a:bodyPr wrap="square">
            <a:spAutoFit/>
          </a:bodyPr>
          <a:lstStyle/>
          <a:p>
            <a:r>
              <a:rPr lang="en-US" sz="3200" b="1" i="1" u="sng" dirty="0">
                <a:latin typeface="Maiandra GD" panose="020E0502030308020204" pitchFamily="34" charset="0"/>
              </a:rPr>
              <a:t>1 Corinthians 15</a:t>
            </a:r>
          </a:p>
          <a:p>
            <a:endParaRPr lang="en-US" sz="1800" b="1" dirty="0">
              <a:latin typeface="Maiandra GD" panose="020E0502030308020204" pitchFamily="34" charset="0"/>
            </a:endParaRPr>
          </a:p>
          <a:p>
            <a:r>
              <a:rPr lang="en-US" sz="2900" b="1" baseline="30000" dirty="0">
                <a:latin typeface="Maiandra GD" panose="020E0502030308020204" pitchFamily="34" charset="0"/>
              </a:rPr>
              <a:t>3</a:t>
            </a:r>
            <a:r>
              <a:rPr lang="en-US" sz="2900" b="1" dirty="0">
                <a:latin typeface="Maiandra GD" panose="020E0502030308020204" pitchFamily="34" charset="0"/>
              </a:rPr>
              <a:t>For I passed on to you as of first importance what I also received, </a:t>
            </a:r>
          </a:p>
          <a:p>
            <a:r>
              <a:rPr lang="en-US" sz="2900" b="1" dirty="0">
                <a:latin typeface="Maiandra GD" panose="020E0502030308020204" pitchFamily="34" charset="0"/>
              </a:rPr>
              <a:t>that Christ died for our sins according to [that which] the Scriptures [foretold], </a:t>
            </a:r>
            <a:r>
              <a:rPr lang="en-US" sz="2900" b="1" baseline="30000" dirty="0">
                <a:latin typeface="Maiandra GD" panose="020E0502030308020204" pitchFamily="34" charset="0"/>
              </a:rPr>
              <a:t>4 </a:t>
            </a:r>
            <a:r>
              <a:rPr lang="en-US" sz="2900" b="1" dirty="0">
                <a:latin typeface="Maiandra GD" panose="020E0502030308020204" pitchFamily="34" charset="0"/>
              </a:rPr>
              <a:t>and that He was buried, and that He was [bodily] raised on the third day according to [that which] the Scriptures [foretold], </a:t>
            </a:r>
            <a:r>
              <a:rPr lang="en-US" sz="2900" b="1" baseline="30000" dirty="0">
                <a:latin typeface="Maiandra GD" panose="020E0502030308020204" pitchFamily="34" charset="0"/>
              </a:rPr>
              <a:t>5 </a:t>
            </a:r>
            <a:r>
              <a:rPr lang="en-US" sz="2900" b="1" dirty="0">
                <a:latin typeface="Maiandra GD" panose="020E0502030308020204" pitchFamily="34" charset="0"/>
              </a:rPr>
              <a:t>and that He appeared to Cephas (Peter), then to the Twelve. </a:t>
            </a:r>
            <a:r>
              <a:rPr lang="en-US" sz="2900" b="1" baseline="30000" dirty="0">
                <a:latin typeface="Maiandra GD" panose="020E0502030308020204" pitchFamily="34" charset="0"/>
              </a:rPr>
              <a:t>6 </a:t>
            </a:r>
            <a:r>
              <a:rPr lang="en-US" sz="2900" b="1" dirty="0">
                <a:latin typeface="Maiandra GD" panose="020E0502030308020204" pitchFamily="34" charset="0"/>
              </a:rPr>
              <a:t>After that He appeared to more than five hundred brothers and sisters at one time, the majority of whom are still alive, but some have fallen asleep [in death]. </a:t>
            </a:r>
            <a:r>
              <a:rPr lang="en-US" sz="2900" b="1" baseline="30000" dirty="0">
                <a:latin typeface="Maiandra GD" panose="020E0502030308020204" pitchFamily="34" charset="0"/>
              </a:rPr>
              <a:t>7 </a:t>
            </a:r>
            <a:r>
              <a:rPr lang="en-US" sz="2900" b="1" dirty="0">
                <a:latin typeface="Maiandra GD" panose="020E0502030308020204" pitchFamily="34" charset="0"/>
              </a:rPr>
              <a:t>Then He was seen by James, then by all the apostles, </a:t>
            </a:r>
            <a:r>
              <a:rPr lang="en-US" sz="2900" b="1" baseline="30000" dirty="0">
                <a:latin typeface="Maiandra GD" panose="020E0502030308020204" pitchFamily="34" charset="0"/>
              </a:rPr>
              <a:t>8 </a:t>
            </a:r>
            <a:r>
              <a:rPr lang="en-US" sz="2900" b="1" dirty="0">
                <a:latin typeface="Maiandra GD" panose="020E0502030308020204" pitchFamily="34" charset="0"/>
              </a:rPr>
              <a:t>and last of all, as to one untimely (prematurely, traumatically) born, He appeared to me also. </a:t>
            </a:r>
            <a:r>
              <a:rPr lang="en-US" sz="2900" b="1" baseline="30000" dirty="0">
                <a:latin typeface="Maiandra GD" panose="020E0502030308020204" pitchFamily="34" charset="0"/>
              </a:rPr>
              <a:t>9 </a:t>
            </a:r>
            <a:r>
              <a:rPr lang="en-US" sz="2900" b="1" dirty="0">
                <a:latin typeface="Maiandra GD" panose="020E0502030308020204" pitchFamily="34" charset="0"/>
              </a:rPr>
              <a:t>For I am the least [worthy] of the apostles, and not fit to be called an apostle, because I [at one time] fiercely oppressed and violently persecuted the church of God</a:t>
            </a:r>
          </a:p>
        </p:txBody>
      </p:sp>
    </p:spTree>
    <p:extLst>
      <p:ext uri="{BB962C8B-B14F-4D97-AF65-F5344CB8AC3E}">
        <p14:creationId xmlns:p14="http://schemas.microsoft.com/office/powerpoint/2010/main" val="3326750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7000">
              <a:srgbClr val="335B74">
                <a:lumMod val="90000"/>
                <a:lumOff val="10000"/>
              </a:srgbClr>
            </a:gs>
            <a:gs pos="71000">
              <a:srgbClr val="1E3A4B">
                <a:lumMod val="90000"/>
                <a:lumOff val="10000"/>
              </a:srgbClr>
            </a:gs>
            <a:gs pos="100000">
              <a:srgbClr val="051017">
                <a:lumMod val="90000"/>
                <a:lumOff val="10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A48F363-19BE-24FF-9F02-3CED64041221}"/>
              </a:ext>
            </a:extLst>
          </p:cNvPr>
          <p:cNvSpPr>
            <a:spLocks noGrp="1"/>
          </p:cNvSpPr>
          <p:nvPr/>
        </p:nvSpPr>
        <p:spPr>
          <a:xfrm>
            <a:off x="0" y="4139532"/>
            <a:ext cx="12188825" cy="2566068"/>
          </a:xfrm>
          <a:prstGeom prst="rect">
            <a:avLst/>
          </a:prstGeom>
        </p:spPr>
        <p:txBody>
          <a:bodyPr vert="horz" lIns="121931" tIns="60965" rIns="121931" bIns="60965" rtlCol="0">
            <a:norm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Today’s Scripture:</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r>
              <a:rPr lang="en-US" sz="3601" b="1" dirty="0">
                <a:solidFill>
                  <a:prstClr val="white"/>
                </a:solidFill>
                <a:latin typeface="Maiandra GD" panose="020E0502030308020204" pitchFamily="34" charset="0"/>
              </a:rPr>
              <a:t>Luke</a:t>
            </a: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r>
              <a:rPr lang="en-US" sz="3601" b="1" dirty="0">
                <a:solidFill>
                  <a:prstClr val="white"/>
                </a:solidFill>
                <a:latin typeface="Maiandra GD" panose="020E0502030308020204" pitchFamily="34" charset="0"/>
              </a:rPr>
              <a:t>24</a:t>
            </a: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:13-32</a:t>
            </a:r>
            <a:r>
              <a:rPr kumimoji="0" lang="en-US" sz="3600" b="0" i="0" u="none" strike="noStrike" kern="1200" cap="none" spc="0" normalizeH="0" baseline="0" noProof="0" dirty="0">
                <a:ln>
                  <a:noFill/>
                </a:ln>
                <a:solidFill>
                  <a:prstClr val="white"/>
                </a:solidFill>
                <a:effectLst/>
                <a:uLnTx/>
                <a:uFillTx/>
                <a:latin typeface="Cambria"/>
                <a:ea typeface="+mn-ea"/>
                <a:cs typeface="+mn-cs"/>
              </a:rPr>
              <a:t> </a:t>
            </a:r>
            <a:r>
              <a:rPr kumimoji="0" lang="en-US" sz="3400"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Amplified Bible ~</a:t>
            </a:r>
          </a:p>
        </p:txBody>
      </p:sp>
      <p:grpSp>
        <p:nvGrpSpPr>
          <p:cNvPr id="5" name="Group 4">
            <a:extLst>
              <a:ext uri="{FF2B5EF4-FFF2-40B4-BE49-F238E27FC236}">
                <a16:creationId xmlns:a16="http://schemas.microsoft.com/office/drawing/2014/main" id="{6AF7285F-93E0-E09A-3DF7-D946BBCB3092}"/>
              </a:ext>
            </a:extLst>
          </p:cNvPr>
          <p:cNvGrpSpPr/>
          <p:nvPr/>
        </p:nvGrpSpPr>
        <p:grpSpPr>
          <a:xfrm>
            <a:off x="1" y="2133600"/>
            <a:ext cx="12115782" cy="1782026"/>
            <a:chOff x="919903" y="1752600"/>
            <a:chExt cx="10287000" cy="1782026"/>
          </a:xfrm>
        </p:grpSpPr>
        <p:sp>
          <p:nvSpPr>
            <p:cNvPr id="2" name="TextBox 1">
              <a:extLst>
                <a:ext uri="{FF2B5EF4-FFF2-40B4-BE49-F238E27FC236}">
                  <a16:creationId xmlns:a16="http://schemas.microsoft.com/office/drawing/2014/main" id="{F4315238-42E0-4969-3603-06C0BC29D84A}"/>
                </a:ext>
              </a:extLst>
            </p:cNvPr>
            <p:cNvSpPr txBox="1"/>
            <p:nvPr/>
          </p:nvSpPr>
          <p:spPr>
            <a:xfrm>
              <a:off x="919903" y="1752600"/>
              <a:ext cx="10287000" cy="1782026"/>
            </a:xfrm>
            <a:prstGeom prst="rect">
              <a:avLst/>
            </a:prstGeom>
            <a:noFill/>
          </p:spPr>
          <p:txBody>
            <a:bodyPr wrap="square" rtlCol="0">
              <a:spAutoFit/>
            </a:bodyPr>
            <a:lstStyle/>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Did Our Hearts </a:t>
              </a:r>
              <a:r>
                <a:rPr lang="en-US" sz="4800" b="1" dirty="0">
                  <a:solidFill>
                    <a:prstClr val="white"/>
                  </a:solidFill>
                  <a:latin typeface="Californian FB" panose="0207040306080B030204" pitchFamily="18" charset="0"/>
                </a:rPr>
                <a:t>Not Burn Within Us?</a:t>
              </a:r>
              <a:endParaRPr kumimoji="0" lang="en-US" sz="6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2024: Living a Life of Grace</a:t>
              </a:r>
              <a:endParaRPr kumimoji="0" lang="en-US" sz="4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p:txBody>
        </p:sp>
        <p:cxnSp>
          <p:nvCxnSpPr>
            <p:cNvPr id="4" name="Straight Connector 3">
              <a:extLst>
                <a:ext uri="{FF2B5EF4-FFF2-40B4-BE49-F238E27FC236}">
                  <a16:creationId xmlns:a16="http://schemas.microsoft.com/office/drawing/2014/main" id="{1F910858-3F41-9EC7-3E1A-73303E01B382}"/>
                </a:ext>
              </a:extLst>
            </p:cNvPr>
            <p:cNvCxnSpPr>
              <a:cxnSpLocks/>
            </p:cNvCxnSpPr>
            <p:nvPr/>
          </p:nvCxnSpPr>
          <p:spPr>
            <a:xfrm>
              <a:off x="1275734" y="2819400"/>
              <a:ext cx="9575335" cy="0"/>
            </a:xfrm>
            <a:prstGeom prst="line">
              <a:avLst/>
            </a:prstGeom>
            <a:ln w="57150">
              <a:solidFill>
                <a:schemeClr val="accent1">
                  <a:lumMod val="50000"/>
                </a:schemeClr>
              </a:solidFill>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38698111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3FE4E73-CBAB-365E-593F-D3F2A198B4C9}"/>
              </a:ext>
            </a:extLst>
          </p:cNvPr>
          <p:cNvSpPr txBox="1"/>
          <p:nvPr/>
        </p:nvSpPr>
        <p:spPr>
          <a:xfrm>
            <a:off x="74612" y="597455"/>
            <a:ext cx="12039600" cy="5663089"/>
          </a:xfrm>
          <a:prstGeom prst="rect">
            <a:avLst/>
          </a:prstGeom>
          <a:noFill/>
        </p:spPr>
        <p:txBody>
          <a:bodyPr wrap="square">
            <a:spAutoFit/>
          </a:bodyPr>
          <a:lstStyle/>
          <a:p>
            <a:r>
              <a:rPr lang="en-US" sz="4000" b="1" i="1" u="sng" dirty="0">
                <a:latin typeface="Maiandra GD" panose="020E0502030308020204" pitchFamily="34" charset="0"/>
              </a:rPr>
              <a:t>The Road to Emmaus</a:t>
            </a:r>
          </a:p>
          <a:p>
            <a:endParaRPr lang="en-US" sz="1800" b="1" dirty="0">
              <a:latin typeface="Maiandra GD" panose="020E0502030308020204" pitchFamily="34" charset="0"/>
            </a:endParaRPr>
          </a:p>
          <a:p>
            <a:r>
              <a:rPr lang="en-US" sz="3800" b="1" baseline="30000" dirty="0">
                <a:latin typeface="Maiandra GD" panose="020E0502030308020204" pitchFamily="34" charset="0"/>
              </a:rPr>
              <a:t>13 </a:t>
            </a:r>
            <a:r>
              <a:rPr lang="en-US" sz="3800" b="1" dirty="0">
                <a:latin typeface="Maiandra GD" panose="020E0502030308020204" pitchFamily="34" charset="0"/>
              </a:rPr>
              <a:t>And then, that very day two of them were going to a village called Emmaus, which was about seven miles from Jerusalem. </a:t>
            </a:r>
            <a:r>
              <a:rPr lang="en-US" sz="3800" b="1" baseline="30000" dirty="0">
                <a:latin typeface="Maiandra GD" panose="020E0502030308020204" pitchFamily="34" charset="0"/>
              </a:rPr>
              <a:t>14 </a:t>
            </a:r>
            <a:r>
              <a:rPr lang="en-US" sz="3800" b="1" dirty="0">
                <a:latin typeface="Maiandra GD" panose="020E0502030308020204" pitchFamily="34" charset="0"/>
              </a:rPr>
              <a:t>And they were talking with each other about all these things which had taken place. </a:t>
            </a:r>
            <a:r>
              <a:rPr lang="en-US" sz="3800" b="1" baseline="30000" dirty="0">
                <a:latin typeface="Maiandra GD" panose="020E0502030308020204" pitchFamily="34" charset="0"/>
              </a:rPr>
              <a:t>15 </a:t>
            </a:r>
            <a:r>
              <a:rPr lang="en-US" sz="3800" b="1" dirty="0">
                <a:latin typeface="Maiandra GD" panose="020E0502030308020204" pitchFamily="34" charset="0"/>
              </a:rPr>
              <a:t>While they were talking and discussing it, Jesus Himself came up and began walking with them. </a:t>
            </a:r>
            <a:r>
              <a:rPr lang="en-US" sz="3800" b="1" baseline="30000" dirty="0">
                <a:latin typeface="Maiandra GD" panose="020E0502030308020204" pitchFamily="34" charset="0"/>
              </a:rPr>
              <a:t>16 </a:t>
            </a:r>
            <a:r>
              <a:rPr lang="en-US" sz="3800" b="1" dirty="0">
                <a:latin typeface="Maiandra GD" panose="020E0502030308020204" pitchFamily="34" charset="0"/>
              </a:rPr>
              <a:t>But their eyes were [miraculously] prevented from recognizing Him.</a:t>
            </a:r>
          </a:p>
        </p:txBody>
      </p:sp>
    </p:spTree>
    <p:extLst>
      <p:ext uri="{BB962C8B-B14F-4D97-AF65-F5344CB8AC3E}">
        <p14:creationId xmlns:p14="http://schemas.microsoft.com/office/powerpoint/2010/main" val="97598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889FB1-7D61-9778-2C1A-156AB1BC5BD8}"/>
              </a:ext>
            </a:extLst>
          </p:cNvPr>
          <p:cNvSpPr txBox="1"/>
          <p:nvPr/>
        </p:nvSpPr>
        <p:spPr>
          <a:xfrm>
            <a:off x="74612" y="251207"/>
            <a:ext cx="12039600" cy="6355586"/>
          </a:xfrm>
          <a:prstGeom prst="rect">
            <a:avLst/>
          </a:prstGeom>
          <a:noFill/>
        </p:spPr>
        <p:txBody>
          <a:bodyPr wrap="square">
            <a:spAutoFit/>
          </a:bodyPr>
          <a:lstStyle/>
          <a:p>
            <a:r>
              <a:rPr lang="en-US" sz="3700" b="1" baseline="30000" dirty="0">
                <a:latin typeface="Maiandra GD" panose="020E0502030308020204" pitchFamily="34" charset="0"/>
              </a:rPr>
              <a:t>17 </a:t>
            </a:r>
            <a:r>
              <a:rPr lang="en-US" sz="3700" b="1" dirty="0">
                <a:latin typeface="Maiandra GD" panose="020E0502030308020204" pitchFamily="34" charset="0"/>
              </a:rPr>
              <a:t>Then Jesus asked them, “What are you discussing with one another as you walk along?” And they stood still, looking brokenhearted. </a:t>
            </a:r>
            <a:r>
              <a:rPr lang="en-US" sz="3700" b="1" baseline="30000" dirty="0">
                <a:latin typeface="Maiandra GD" panose="020E0502030308020204" pitchFamily="34" charset="0"/>
              </a:rPr>
              <a:t>18 </a:t>
            </a:r>
            <a:r>
              <a:rPr lang="en-US" sz="3700" b="1" dirty="0">
                <a:latin typeface="Maiandra GD" panose="020E0502030308020204" pitchFamily="34" charset="0"/>
              </a:rPr>
              <a:t>One of them, named Cleopas, answered Him, “Are you the only stranger visiting Jerusalem who is unaware of the things which have happened here in these [recent] days?” </a:t>
            </a:r>
            <a:r>
              <a:rPr lang="en-US" sz="3700" b="1" baseline="30000" dirty="0">
                <a:latin typeface="Maiandra GD" panose="020E0502030308020204" pitchFamily="34" charset="0"/>
              </a:rPr>
              <a:t>19 </a:t>
            </a:r>
            <a:r>
              <a:rPr lang="en-US" sz="3700" b="1" dirty="0">
                <a:latin typeface="Maiandra GD" panose="020E0502030308020204" pitchFamily="34" charset="0"/>
              </a:rPr>
              <a:t>He asked, “What things?” And they replied, “The things about Jesus of Nazareth, who was a prophet powerful in deed and word in the sight of God and all the people, </a:t>
            </a:r>
            <a:r>
              <a:rPr lang="en-US" sz="3700" b="1" baseline="30000" dirty="0">
                <a:latin typeface="Maiandra GD" panose="020E0502030308020204" pitchFamily="34" charset="0"/>
              </a:rPr>
              <a:t>20 </a:t>
            </a:r>
            <a:r>
              <a:rPr lang="en-US" sz="3700" b="1" dirty="0">
                <a:latin typeface="Maiandra GD" panose="020E0502030308020204" pitchFamily="34" charset="0"/>
              </a:rPr>
              <a:t>and how the chief priests and our rulers handed Him over to be sentenced to death, and crucified Him. </a:t>
            </a:r>
          </a:p>
        </p:txBody>
      </p:sp>
    </p:spTree>
    <p:extLst>
      <p:ext uri="{BB962C8B-B14F-4D97-AF65-F5344CB8AC3E}">
        <p14:creationId xmlns:p14="http://schemas.microsoft.com/office/powerpoint/2010/main" val="1812231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F9AEE4B-89FE-BEE1-ED91-0AC882EBB628}"/>
              </a:ext>
            </a:extLst>
          </p:cNvPr>
          <p:cNvSpPr txBox="1"/>
          <p:nvPr/>
        </p:nvSpPr>
        <p:spPr>
          <a:xfrm>
            <a:off x="74612" y="1043731"/>
            <a:ext cx="12039600" cy="4770537"/>
          </a:xfrm>
          <a:prstGeom prst="rect">
            <a:avLst/>
          </a:prstGeom>
          <a:noFill/>
        </p:spPr>
        <p:txBody>
          <a:bodyPr wrap="square">
            <a:spAutoFit/>
          </a:bodyPr>
          <a:lstStyle/>
          <a:p>
            <a:r>
              <a:rPr lang="en-US" sz="3800" b="1" baseline="30000" dirty="0">
                <a:latin typeface="Maiandra GD" panose="020E0502030308020204" pitchFamily="34" charset="0"/>
              </a:rPr>
              <a:t>21 </a:t>
            </a:r>
            <a:r>
              <a:rPr lang="en-US" sz="3800" b="1" dirty="0">
                <a:latin typeface="Maiandra GD" panose="020E0502030308020204" pitchFamily="34" charset="0"/>
              </a:rPr>
              <a:t>But we were hoping that it was He who was going to redeem Israel and set our nation free. Indeed, besides all this, it is the third day since these things happened. </a:t>
            </a:r>
            <a:r>
              <a:rPr lang="en-US" sz="3800" b="1" baseline="30000" dirty="0">
                <a:latin typeface="Maiandra GD" panose="020E0502030308020204" pitchFamily="34" charset="0"/>
              </a:rPr>
              <a:t>22 </a:t>
            </a:r>
            <a:r>
              <a:rPr lang="en-US" sz="3800" b="1" dirty="0">
                <a:latin typeface="Maiandra GD" panose="020E0502030308020204" pitchFamily="34" charset="0"/>
              </a:rPr>
              <a:t>And also some of the women among us shocked us. They were at the tomb early in the morning, </a:t>
            </a:r>
            <a:r>
              <a:rPr lang="en-US" sz="3800" b="1" baseline="30000" dirty="0">
                <a:latin typeface="Maiandra GD" panose="020E0502030308020204" pitchFamily="34" charset="0"/>
              </a:rPr>
              <a:t>23 </a:t>
            </a:r>
            <a:r>
              <a:rPr lang="en-US" sz="3800" b="1" dirty="0">
                <a:latin typeface="Maiandra GD" panose="020E0502030308020204" pitchFamily="34" charset="0"/>
              </a:rPr>
              <a:t>and they did not find His body. Then they came back, saying that they had even seen a vision of angels who said that He was alive</a:t>
            </a:r>
          </a:p>
        </p:txBody>
      </p:sp>
    </p:spTree>
    <p:extLst>
      <p:ext uri="{BB962C8B-B14F-4D97-AF65-F5344CB8AC3E}">
        <p14:creationId xmlns:p14="http://schemas.microsoft.com/office/powerpoint/2010/main" val="1346251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B0F09D-EFE6-5F60-93C1-DE6AF9BD7667}"/>
              </a:ext>
            </a:extLst>
          </p:cNvPr>
          <p:cNvSpPr txBox="1"/>
          <p:nvPr/>
        </p:nvSpPr>
        <p:spPr>
          <a:xfrm>
            <a:off x="74612" y="458956"/>
            <a:ext cx="12039600" cy="5940088"/>
          </a:xfrm>
          <a:prstGeom prst="rect">
            <a:avLst/>
          </a:prstGeom>
          <a:noFill/>
        </p:spPr>
        <p:txBody>
          <a:bodyPr wrap="square">
            <a:spAutoFit/>
          </a:bodyPr>
          <a:lstStyle/>
          <a:p>
            <a:r>
              <a:rPr lang="en-US" sz="3800" b="1" baseline="30000" dirty="0">
                <a:latin typeface="Maiandra GD" panose="020E0502030308020204" pitchFamily="34" charset="0"/>
              </a:rPr>
              <a:t>24 </a:t>
            </a:r>
            <a:r>
              <a:rPr lang="en-US" sz="3800" b="1" dirty="0">
                <a:latin typeface="Maiandra GD" panose="020E0502030308020204" pitchFamily="34" charset="0"/>
              </a:rPr>
              <a:t>Some of those who were with us went to the tomb and found it just exactly as the women had said, but they did not see Him.” </a:t>
            </a:r>
            <a:r>
              <a:rPr lang="en-US" sz="3800" b="1" baseline="30000" dirty="0">
                <a:latin typeface="Maiandra GD" panose="020E0502030308020204" pitchFamily="34" charset="0"/>
              </a:rPr>
              <a:t>25 </a:t>
            </a:r>
            <a:r>
              <a:rPr lang="en-US" sz="3800" b="1" dirty="0">
                <a:latin typeface="Maiandra GD" panose="020E0502030308020204" pitchFamily="34" charset="0"/>
              </a:rPr>
              <a:t>Then Jesus said to them, “O foolish men, and slow of heart to trust and believe in everything that the prophets have spoken! </a:t>
            </a:r>
            <a:r>
              <a:rPr lang="en-US" sz="3800" b="1" baseline="30000" dirty="0">
                <a:latin typeface="Maiandra GD" panose="020E0502030308020204" pitchFamily="34" charset="0"/>
              </a:rPr>
              <a:t>26 </a:t>
            </a:r>
            <a:r>
              <a:rPr lang="en-US" sz="3800" b="1" dirty="0">
                <a:latin typeface="Maiandra GD" panose="020E0502030308020204" pitchFamily="34" charset="0"/>
              </a:rPr>
              <a:t>Was it not necessary for the Christ to suffer these things and [only then to] enter His glory?” </a:t>
            </a:r>
            <a:r>
              <a:rPr lang="en-US" sz="3800" b="1" baseline="30000" dirty="0">
                <a:latin typeface="Maiandra GD" panose="020E0502030308020204" pitchFamily="34" charset="0"/>
              </a:rPr>
              <a:t>27 </a:t>
            </a:r>
            <a:r>
              <a:rPr lang="en-US" sz="3800" b="1" dirty="0">
                <a:latin typeface="Maiandra GD" panose="020E0502030308020204" pitchFamily="34" charset="0"/>
              </a:rPr>
              <a:t>Then beginning with Moses and [throughout] all the [writings of the] prophets, He explained and interpreted for them the things referring to Himself [found] in all the Scriptures.</a:t>
            </a:r>
          </a:p>
        </p:txBody>
      </p:sp>
    </p:spTree>
    <p:extLst>
      <p:ext uri="{BB962C8B-B14F-4D97-AF65-F5344CB8AC3E}">
        <p14:creationId xmlns:p14="http://schemas.microsoft.com/office/powerpoint/2010/main" val="3151197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E688176-E949-DFF4-1D13-7C57B42CEDA5}"/>
              </a:ext>
            </a:extLst>
          </p:cNvPr>
          <p:cNvSpPr txBox="1"/>
          <p:nvPr/>
        </p:nvSpPr>
        <p:spPr>
          <a:xfrm>
            <a:off x="74612" y="1043731"/>
            <a:ext cx="12039600" cy="4770537"/>
          </a:xfrm>
          <a:prstGeom prst="rect">
            <a:avLst/>
          </a:prstGeom>
          <a:noFill/>
        </p:spPr>
        <p:txBody>
          <a:bodyPr wrap="square">
            <a:spAutoFit/>
          </a:bodyPr>
          <a:lstStyle/>
          <a:p>
            <a:r>
              <a:rPr lang="en-US" sz="3800" b="1" baseline="30000" dirty="0">
                <a:latin typeface="Maiandra GD" panose="020E0502030308020204" pitchFamily="34" charset="0"/>
              </a:rPr>
              <a:t>28 </a:t>
            </a:r>
            <a:r>
              <a:rPr lang="en-US" sz="3800" b="1" dirty="0">
                <a:latin typeface="Maiandra GD" panose="020E0502030308020204" pitchFamily="34" charset="0"/>
              </a:rPr>
              <a:t>Then they approached the village where they were going, and He acted as if He were going farther. </a:t>
            </a:r>
            <a:r>
              <a:rPr lang="en-US" sz="3800" b="1" baseline="30000" dirty="0">
                <a:latin typeface="Maiandra GD" panose="020E0502030308020204" pitchFamily="34" charset="0"/>
              </a:rPr>
              <a:t>29 </a:t>
            </a:r>
            <a:r>
              <a:rPr lang="en-US" sz="3800" b="1" dirty="0">
                <a:latin typeface="Maiandra GD" panose="020E0502030308020204" pitchFamily="34" charset="0"/>
              </a:rPr>
              <a:t>But they urged Him [not to go on], saying, “Stay with us, because it is almost evening, and the day has just about ended.” So He went inside to stay with them. </a:t>
            </a:r>
            <a:r>
              <a:rPr lang="en-US" sz="3800" b="1" baseline="30000" dirty="0">
                <a:latin typeface="Maiandra GD" panose="020E0502030308020204" pitchFamily="34" charset="0"/>
              </a:rPr>
              <a:t>30 </a:t>
            </a:r>
            <a:r>
              <a:rPr lang="en-US" sz="3800" b="1" dirty="0">
                <a:latin typeface="Maiandra GD" panose="020E0502030308020204" pitchFamily="34" charset="0"/>
              </a:rPr>
              <a:t>And it happened that as He reclined at the table with them, He took the bread and blessed it, and breaking it, He began giving it to them</a:t>
            </a:r>
          </a:p>
        </p:txBody>
      </p:sp>
    </p:spTree>
    <p:extLst>
      <p:ext uri="{BB962C8B-B14F-4D97-AF65-F5344CB8AC3E}">
        <p14:creationId xmlns:p14="http://schemas.microsoft.com/office/powerpoint/2010/main" val="821407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90AAA56-543A-E00C-D8A8-29EA3D0357D1}"/>
              </a:ext>
            </a:extLst>
          </p:cNvPr>
          <p:cNvSpPr txBox="1"/>
          <p:nvPr/>
        </p:nvSpPr>
        <p:spPr>
          <a:xfrm>
            <a:off x="74612" y="335845"/>
            <a:ext cx="12039600" cy="6186309"/>
          </a:xfrm>
          <a:prstGeom prst="rect">
            <a:avLst/>
          </a:prstGeom>
          <a:noFill/>
        </p:spPr>
        <p:txBody>
          <a:bodyPr wrap="square">
            <a:spAutoFit/>
          </a:bodyPr>
          <a:lstStyle/>
          <a:p>
            <a:r>
              <a:rPr lang="en-US" sz="3600" b="1" baseline="30000" dirty="0">
                <a:latin typeface="Maiandra GD" panose="020E0502030308020204" pitchFamily="34" charset="0"/>
              </a:rPr>
              <a:t>31 </a:t>
            </a:r>
            <a:r>
              <a:rPr lang="en-US" sz="3600" b="1" dirty="0">
                <a:latin typeface="Maiandra GD" panose="020E0502030308020204" pitchFamily="34" charset="0"/>
              </a:rPr>
              <a:t>Then their eyes were [suddenly] opened [by God] and they [clearly] recognized Him; and He vanished from their sight. </a:t>
            </a:r>
            <a:r>
              <a:rPr lang="en-US" sz="3600" b="1" baseline="30000" dirty="0">
                <a:latin typeface="Maiandra GD" panose="020E0502030308020204" pitchFamily="34" charset="0"/>
              </a:rPr>
              <a:t>32 </a:t>
            </a:r>
            <a:r>
              <a:rPr lang="en-US" sz="3600" b="1" dirty="0">
                <a:latin typeface="Maiandra GD" panose="020E0502030308020204" pitchFamily="34" charset="0"/>
              </a:rPr>
              <a:t>They said to one another, “Were not our hearts burning within us while He was talking with us on the road and opening the Scriptures to us?” </a:t>
            </a:r>
            <a:r>
              <a:rPr lang="en-US" sz="3600" b="1" baseline="30000" dirty="0">
                <a:latin typeface="Maiandra GD" panose="020E0502030308020204" pitchFamily="34" charset="0"/>
              </a:rPr>
              <a:t>33 </a:t>
            </a:r>
            <a:r>
              <a:rPr lang="en-US" sz="3600" b="1" dirty="0">
                <a:latin typeface="Maiandra GD" panose="020E0502030308020204" pitchFamily="34" charset="0"/>
              </a:rPr>
              <a:t>They got up that very hour and went back to Jerusalem, and found the eleven [apostles] gathered together and those who were with them, </a:t>
            </a:r>
            <a:r>
              <a:rPr lang="en-US" sz="3600" b="1" baseline="30000" dirty="0">
                <a:latin typeface="Maiandra GD" panose="020E0502030308020204" pitchFamily="34" charset="0"/>
              </a:rPr>
              <a:t>34 </a:t>
            </a:r>
            <a:r>
              <a:rPr lang="en-US" sz="3600" b="1" dirty="0">
                <a:latin typeface="Maiandra GD" panose="020E0502030308020204" pitchFamily="34" charset="0"/>
              </a:rPr>
              <a:t>saying, “The Lord has really risen and has appeared to Simon [Peter]!” </a:t>
            </a:r>
            <a:r>
              <a:rPr lang="en-US" sz="3600" b="1" baseline="30000" dirty="0">
                <a:latin typeface="Maiandra GD" panose="020E0502030308020204" pitchFamily="34" charset="0"/>
              </a:rPr>
              <a:t>35 </a:t>
            </a:r>
            <a:r>
              <a:rPr lang="en-US" sz="3600" b="1" dirty="0">
                <a:latin typeface="Maiandra GD" panose="020E0502030308020204" pitchFamily="34" charset="0"/>
              </a:rPr>
              <a:t>They began describing in detail what had happened on the road, and how Jesus was recognized by them when He broke the bread.</a:t>
            </a:r>
          </a:p>
        </p:txBody>
      </p:sp>
    </p:spTree>
    <p:extLst>
      <p:ext uri="{BB962C8B-B14F-4D97-AF65-F5344CB8AC3E}">
        <p14:creationId xmlns:p14="http://schemas.microsoft.com/office/powerpoint/2010/main" val="2582431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1_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2.xml><?xml version="1.0" encoding="utf-8"?>
<ds:datastoreItem xmlns:ds="http://schemas.openxmlformats.org/officeDocument/2006/customXml" ds:itemID="{45076977-ECB7-44C2-A70D-853BB6B41242}">
  <ds:schemaRefs>
    <ds:schemaRef ds:uri="http://schemas.microsoft.com/office/2006/documentManagement/types"/>
    <ds:schemaRef ds:uri="http://purl.org/dc/elements/1.1/"/>
    <ds:schemaRef ds:uri="http://schemas.microsoft.com/office/2006/metadata/properties"/>
    <ds:schemaRef ds:uri="http://schemas.microsoft.com/office/infopath/2007/PartnerControls"/>
    <ds:schemaRef ds:uri="4873beb7-5857-4685-be1f-d57550cc96cc"/>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239</TotalTime>
  <Words>849</Words>
  <Application>Microsoft Office PowerPoint</Application>
  <PresentationFormat>Custom</PresentationFormat>
  <Paragraphs>19</Paragraphs>
  <Slides>8</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Californian FB</vt:lpstr>
      <vt:lpstr>Cambria</vt:lpstr>
      <vt:lpstr>Maiandra GD</vt:lpstr>
      <vt:lpstr>Red Radial 16x9</vt:lpstr>
      <vt:lpstr>1_Red Radial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Did Our Hearts Not Burn Within Us?</dc:title>
  <dc:creator>Joel Flowers</dc:creator>
  <cp:lastModifiedBy>Joe Puetz</cp:lastModifiedBy>
  <cp:revision>23</cp:revision>
  <cp:lastPrinted>2019-03-10T02:19:44Z</cp:lastPrinted>
  <dcterms:created xsi:type="dcterms:W3CDTF">2018-06-24T01:56:20Z</dcterms:created>
  <dcterms:modified xsi:type="dcterms:W3CDTF">2024-04-07T01:39:32Z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